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Alegreya" panose="020B0604020202020204" charset="0"/>
      <p:regular r:id="rId38"/>
    </p:embeddedFont>
    <p:embeddedFont>
      <p:font typeface="Alegreya Bold" panose="020B0604020202020204" charset="0"/>
      <p:regular r:id="rId39"/>
    </p:embeddedFont>
    <p:embeddedFont>
      <p:font typeface="Alegreya Sans SC Bold" panose="020B0604020202020204" charset="0"/>
      <p:regular r:id="rId40"/>
    </p:embeddedFont>
    <p:embeddedFont>
      <p:font typeface="Alegreya SC Bold" panose="020B0604020202020204" charset="0"/>
      <p:regular r:id="rId41"/>
    </p:embeddedFont>
    <p:embeddedFont>
      <p:font typeface="Canva Sans" panose="020B0604020202020204" charset="0"/>
      <p:regular r:id="rId42"/>
    </p:embeddedFont>
    <p:embeddedFont>
      <p:font typeface="Canva Sans Bold" panose="020B0604020202020204" charset="0"/>
      <p:regular r:id="rId43"/>
    </p:embeddedFont>
    <p:embeddedFont>
      <p:font typeface="Poppins Medium" panose="00000600000000000000" pitchFamily="2" charset="0"/>
      <p:regular r:id="rId44"/>
    </p:embeddedFont>
    <p:embeddedFont>
      <p:font typeface="Poppins Medium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10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hyperlink" Target="https://www.researchgate.net/figure/Trellis-Diagram-Showing-Soft-Viterbi-Algorithm-Decoder_fig2_314292601"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slide" Target="slide1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splog.com/2009/01/04/convolutional-code/" TargetMode="External"/><Relationship Id="rId2" Type="http://schemas.openxmlformats.org/officeDocument/2006/relationships/hyperlink" Target="https://web.mit.edu/6.02/www/f2010/handouts/lectures/L8.pdf" TargetMode="External"/><Relationship Id="rId1" Type="http://schemas.openxmlformats.org/officeDocument/2006/relationships/slideLayout" Target="../slideLayouts/slideLayout7.xml"/><Relationship Id="rId4" Type="http://schemas.openxmlformats.org/officeDocument/2006/relationships/hyperlink" Target="https://shorturl.at/hZ136"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materials.typepad.com/.a/6a00d8341ed53e53ef0263ec1bee0e200c-600wi"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0483" y="1080428"/>
            <a:ext cx="9336861" cy="2421501"/>
            <a:chOff x="0" y="0"/>
            <a:chExt cx="12449148" cy="3228668"/>
          </a:xfrm>
        </p:grpSpPr>
        <p:sp>
          <p:nvSpPr>
            <p:cNvPr id="3" name="TextBox 3"/>
            <p:cNvSpPr txBox="1"/>
            <p:nvPr/>
          </p:nvSpPr>
          <p:spPr>
            <a:xfrm>
              <a:off x="0" y="0"/>
              <a:ext cx="4051029" cy="502276"/>
            </a:xfrm>
            <a:prstGeom prst="rect">
              <a:avLst/>
            </a:prstGeom>
          </p:spPr>
          <p:txBody>
            <a:bodyPr lIns="0" tIns="0" rIns="0" bIns="0" rtlCol="0" anchor="t">
              <a:spAutoFit/>
            </a:bodyPr>
            <a:lstStyle/>
            <a:p>
              <a:pPr>
                <a:lnSpc>
                  <a:spcPts val="2966"/>
                </a:lnSpc>
              </a:pPr>
              <a:endParaRPr/>
            </a:p>
          </p:txBody>
        </p:sp>
        <p:sp>
          <p:nvSpPr>
            <p:cNvPr id="4" name="TextBox 4"/>
            <p:cNvSpPr txBox="1"/>
            <p:nvPr/>
          </p:nvSpPr>
          <p:spPr>
            <a:xfrm>
              <a:off x="0" y="1637394"/>
              <a:ext cx="12449148" cy="1591274"/>
            </a:xfrm>
            <a:prstGeom prst="rect">
              <a:avLst/>
            </a:prstGeom>
          </p:spPr>
          <p:txBody>
            <a:bodyPr lIns="0" tIns="0" rIns="0" bIns="0" rtlCol="0" anchor="t">
              <a:spAutoFit/>
            </a:bodyPr>
            <a:lstStyle/>
            <a:p>
              <a:pPr>
                <a:lnSpc>
                  <a:spcPts val="9064"/>
                </a:lnSpc>
              </a:pPr>
              <a:r>
                <a:rPr lang="en-US" sz="8240">
                  <a:solidFill>
                    <a:srgbClr val="FFFFFF"/>
                  </a:solidFill>
                  <a:latin typeface="Poppins Medium Bold"/>
                </a:rPr>
                <a:t>CT-216 PROJECT</a:t>
              </a:r>
            </a:p>
          </p:txBody>
        </p:sp>
      </p:grpSp>
      <p:sp>
        <p:nvSpPr>
          <p:cNvPr id="5" name="Freeform 5"/>
          <p:cNvSpPr/>
          <p:nvPr/>
        </p:nvSpPr>
        <p:spPr>
          <a:xfrm rot="-10800000">
            <a:off x="12710248" y="-348918"/>
            <a:ext cx="4212171" cy="3671437"/>
          </a:xfrm>
          <a:custGeom>
            <a:avLst/>
            <a:gdLst/>
            <a:ahLst/>
            <a:cxnLst/>
            <a:rect l="l" t="t" r="r" b="b"/>
            <a:pathLst>
              <a:path w="4212171" h="3671437">
                <a:moveTo>
                  <a:pt x="0" y="0"/>
                </a:moveTo>
                <a:lnTo>
                  <a:pt x="4212172" y="0"/>
                </a:lnTo>
                <a:lnTo>
                  <a:pt x="4212172" y="3671436"/>
                </a:lnTo>
                <a:lnTo>
                  <a:pt x="0" y="367143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14816334" y="6828831"/>
            <a:ext cx="3132275" cy="3114969"/>
          </a:xfrm>
          <a:custGeom>
            <a:avLst/>
            <a:gdLst/>
            <a:ahLst/>
            <a:cxnLst/>
            <a:rect l="l" t="t" r="r" b="b"/>
            <a:pathLst>
              <a:path w="3132275" h="3114969">
                <a:moveTo>
                  <a:pt x="0" y="0"/>
                </a:moveTo>
                <a:lnTo>
                  <a:pt x="3132275" y="0"/>
                </a:lnTo>
                <a:lnTo>
                  <a:pt x="3132275" y="3114969"/>
                </a:lnTo>
                <a:lnTo>
                  <a:pt x="0" y="3114969"/>
                </a:lnTo>
                <a:lnTo>
                  <a:pt x="0" y="0"/>
                </a:lnTo>
                <a:close/>
              </a:path>
            </a:pathLst>
          </a:custGeom>
          <a:blipFill>
            <a:blip r:embed="rId4"/>
            <a:stretch>
              <a:fillRect/>
            </a:stretch>
          </a:blipFill>
        </p:spPr>
      </p:sp>
      <p:sp>
        <p:nvSpPr>
          <p:cNvPr id="7" name="TextBox 7"/>
          <p:cNvSpPr txBox="1"/>
          <p:nvPr/>
        </p:nvSpPr>
        <p:spPr>
          <a:xfrm>
            <a:off x="269969" y="7829550"/>
            <a:ext cx="9644219" cy="2143125"/>
          </a:xfrm>
          <a:prstGeom prst="rect">
            <a:avLst/>
          </a:prstGeom>
        </p:spPr>
        <p:txBody>
          <a:bodyPr lIns="0" tIns="0" rIns="0" bIns="0" rtlCol="0" anchor="t">
            <a:spAutoFit/>
          </a:bodyPr>
          <a:lstStyle/>
          <a:p>
            <a:pPr>
              <a:lnSpc>
                <a:spcPts val="5640"/>
              </a:lnSpc>
            </a:pPr>
            <a:r>
              <a:rPr lang="en-US" sz="4700">
                <a:solidFill>
                  <a:srgbClr val="FFFFFF"/>
                </a:solidFill>
                <a:latin typeface="Poppins Medium"/>
              </a:rPr>
              <a:t>Lab Group 2</a:t>
            </a:r>
          </a:p>
          <a:p>
            <a:pPr>
              <a:lnSpc>
                <a:spcPts val="5640"/>
              </a:lnSpc>
            </a:pPr>
            <a:r>
              <a:rPr lang="en-US" sz="4700">
                <a:solidFill>
                  <a:srgbClr val="FFFFFF"/>
                </a:solidFill>
                <a:latin typeface="Poppins Medium"/>
              </a:rPr>
              <a:t>Project Group 2</a:t>
            </a:r>
          </a:p>
          <a:p>
            <a:pPr>
              <a:lnSpc>
                <a:spcPts val="5640"/>
              </a:lnSpc>
              <a:spcBef>
                <a:spcPct val="0"/>
              </a:spcBef>
            </a:pPr>
            <a:r>
              <a:rPr lang="en-US" sz="4700">
                <a:solidFill>
                  <a:srgbClr val="FFFFFF"/>
                </a:solidFill>
                <a:latin typeface="Poppins Medium"/>
              </a:rPr>
              <a:t>Mentor TA : Naisheel Bhai</a:t>
            </a:r>
          </a:p>
        </p:txBody>
      </p:sp>
      <p:sp>
        <p:nvSpPr>
          <p:cNvPr id="8" name="TextBox 8"/>
          <p:cNvSpPr txBox="1"/>
          <p:nvPr/>
        </p:nvSpPr>
        <p:spPr>
          <a:xfrm>
            <a:off x="5364761" y="5570834"/>
            <a:ext cx="9098852" cy="566142"/>
          </a:xfrm>
          <a:prstGeom prst="rect">
            <a:avLst/>
          </a:prstGeom>
        </p:spPr>
        <p:txBody>
          <a:bodyPr lIns="0" tIns="0" rIns="0" bIns="0" rtlCol="0" anchor="t">
            <a:spAutoFit/>
          </a:bodyPr>
          <a:lstStyle/>
          <a:p>
            <a:pPr algn="ctr">
              <a:lnSpc>
                <a:spcPts val="4528"/>
              </a:lnSpc>
              <a:spcBef>
                <a:spcPct val="0"/>
              </a:spcBef>
            </a:pPr>
            <a:r>
              <a:rPr lang="en-US" sz="3773">
                <a:solidFill>
                  <a:srgbClr val="10B5BF"/>
                </a:solidFill>
                <a:latin typeface="Alegreya"/>
              </a:rPr>
              <a:t>Prof. Yash Vasavada</a:t>
            </a:r>
          </a:p>
        </p:txBody>
      </p:sp>
      <p:sp>
        <p:nvSpPr>
          <p:cNvPr id="9" name="TextBox 9"/>
          <p:cNvSpPr txBox="1"/>
          <p:nvPr/>
        </p:nvSpPr>
        <p:spPr>
          <a:xfrm>
            <a:off x="-236874" y="3920631"/>
            <a:ext cx="9644219" cy="1047750"/>
          </a:xfrm>
          <a:prstGeom prst="rect">
            <a:avLst/>
          </a:prstGeom>
        </p:spPr>
        <p:txBody>
          <a:bodyPr lIns="0" tIns="0" rIns="0" bIns="0" rtlCol="0" anchor="t">
            <a:spAutoFit/>
          </a:bodyPr>
          <a:lstStyle/>
          <a:p>
            <a:pPr algn="ctr">
              <a:lnSpc>
                <a:spcPts val="8279"/>
              </a:lnSpc>
              <a:spcBef>
                <a:spcPct val="0"/>
              </a:spcBef>
            </a:pPr>
            <a:r>
              <a:rPr lang="en-US" sz="6899">
                <a:solidFill>
                  <a:srgbClr val="10B5BF"/>
                </a:solidFill>
                <a:latin typeface="Alegreya SC Bold"/>
              </a:rPr>
              <a:t>Convolutional Coding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1880695" y="6544196"/>
            <a:ext cx="5731897" cy="1229904"/>
          </a:xfrm>
          <a:custGeom>
            <a:avLst/>
            <a:gdLst/>
            <a:ahLst/>
            <a:cxnLst/>
            <a:rect l="l" t="t" r="r" b="b"/>
            <a:pathLst>
              <a:path w="5731897" h="1229904">
                <a:moveTo>
                  <a:pt x="0" y="0"/>
                </a:moveTo>
                <a:lnTo>
                  <a:pt x="5731897" y="0"/>
                </a:lnTo>
                <a:lnTo>
                  <a:pt x="5731897" y="1229904"/>
                </a:lnTo>
                <a:lnTo>
                  <a:pt x="0" y="1229904"/>
                </a:lnTo>
                <a:lnTo>
                  <a:pt x="0" y="0"/>
                </a:lnTo>
                <a:close/>
              </a:path>
            </a:pathLst>
          </a:custGeom>
          <a:blipFill>
            <a:blip r:embed="rId2"/>
            <a:stretch>
              <a:fillRect t="-12087" b="-30679"/>
            </a:stretch>
          </a:blipFill>
        </p:spPr>
      </p:sp>
      <p:sp>
        <p:nvSpPr>
          <p:cNvPr id="3" name="Freeform 3"/>
          <p:cNvSpPr/>
          <p:nvPr/>
        </p:nvSpPr>
        <p:spPr>
          <a:xfrm>
            <a:off x="11880695" y="3254140"/>
            <a:ext cx="5688257" cy="1285675"/>
          </a:xfrm>
          <a:custGeom>
            <a:avLst/>
            <a:gdLst/>
            <a:ahLst/>
            <a:cxnLst/>
            <a:rect l="l" t="t" r="r" b="b"/>
            <a:pathLst>
              <a:path w="5688257" h="1285675">
                <a:moveTo>
                  <a:pt x="0" y="0"/>
                </a:moveTo>
                <a:lnTo>
                  <a:pt x="5688256" y="0"/>
                </a:lnTo>
                <a:lnTo>
                  <a:pt x="5688256" y="1285675"/>
                </a:lnTo>
                <a:lnTo>
                  <a:pt x="0" y="1285675"/>
                </a:lnTo>
                <a:lnTo>
                  <a:pt x="0" y="0"/>
                </a:lnTo>
                <a:close/>
              </a:path>
            </a:pathLst>
          </a:custGeom>
          <a:blipFill>
            <a:blip r:embed="rId3"/>
            <a:stretch>
              <a:fillRect t="-12202" b="-12202"/>
            </a:stretch>
          </a:blipFill>
        </p:spPr>
      </p:sp>
      <p:sp>
        <p:nvSpPr>
          <p:cNvPr id="4" name="TextBox 4"/>
          <p:cNvSpPr txBox="1"/>
          <p:nvPr/>
        </p:nvSpPr>
        <p:spPr>
          <a:xfrm>
            <a:off x="4139963" y="357187"/>
            <a:ext cx="10473037" cy="1200150"/>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Viterbi  Decoder </a:t>
            </a:r>
          </a:p>
        </p:txBody>
      </p:sp>
      <p:sp>
        <p:nvSpPr>
          <p:cNvPr id="5" name="TextBox 5"/>
          <p:cNvSpPr txBox="1"/>
          <p:nvPr/>
        </p:nvSpPr>
        <p:spPr>
          <a:xfrm>
            <a:off x="1028700" y="1978973"/>
            <a:ext cx="10202955" cy="8572500"/>
          </a:xfrm>
          <a:prstGeom prst="rect">
            <a:avLst/>
          </a:prstGeom>
        </p:spPr>
        <p:txBody>
          <a:bodyPr lIns="0" tIns="0" rIns="0" bIns="0" rtlCol="0" anchor="t">
            <a:spAutoFit/>
          </a:bodyPr>
          <a:lstStyle/>
          <a:p>
            <a:pPr marL="820421" lvl="1" indent="-410210">
              <a:lnSpc>
                <a:spcPts val="4560"/>
              </a:lnSpc>
              <a:buFont typeface="Arial"/>
              <a:buChar char="•"/>
            </a:pPr>
            <a:r>
              <a:rPr lang="en-US" sz="3800">
                <a:solidFill>
                  <a:srgbClr val="FFFFFF"/>
                </a:solidFill>
                <a:latin typeface="Alegreya"/>
              </a:rPr>
              <a:t>The Viterbi decoding algorithm uses two metrics: the branch metric (BM) and </a:t>
            </a:r>
          </a:p>
          <a:p>
            <a:pPr>
              <a:lnSpc>
                <a:spcPts val="4560"/>
              </a:lnSpc>
            </a:pPr>
            <a:r>
              <a:rPr lang="en-US" sz="3800">
                <a:solidFill>
                  <a:srgbClr val="FFFFFF"/>
                </a:solidFill>
                <a:latin typeface="Alegreya"/>
              </a:rPr>
              <a:t>         the path metric (PM) and two other blocks</a:t>
            </a:r>
          </a:p>
          <a:p>
            <a:pPr>
              <a:lnSpc>
                <a:spcPts val="4560"/>
              </a:lnSpc>
            </a:pPr>
            <a:r>
              <a:rPr lang="en-US" sz="3800">
                <a:solidFill>
                  <a:srgbClr val="FFFFFF"/>
                </a:solidFill>
                <a:latin typeface="Alegreya"/>
              </a:rPr>
              <a:t>         add compare and select unit (ACS) and                 </a:t>
            </a:r>
          </a:p>
          <a:p>
            <a:pPr>
              <a:lnSpc>
                <a:spcPts val="4560"/>
              </a:lnSpc>
            </a:pPr>
            <a:r>
              <a:rPr lang="en-US" sz="3800">
                <a:solidFill>
                  <a:srgbClr val="FFFFFF"/>
                </a:solidFill>
                <a:latin typeface="Alegreya"/>
              </a:rPr>
              <a:t>         trace back unit (TBU) </a:t>
            </a:r>
          </a:p>
          <a:p>
            <a:pPr>
              <a:lnSpc>
                <a:spcPts val="4560"/>
              </a:lnSpc>
            </a:pPr>
            <a:endParaRPr lang="en-US" sz="3800">
              <a:solidFill>
                <a:srgbClr val="FFFFFF"/>
              </a:solidFill>
              <a:latin typeface="Alegreya"/>
            </a:endParaRPr>
          </a:p>
          <a:p>
            <a:pPr marL="820421" lvl="1" indent="-410210">
              <a:lnSpc>
                <a:spcPts val="4560"/>
              </a:lnSpc>
              <a:buFont typeface="Arial"/>
              <a:buChar char="•"/>
            </a:pPr>
            <a:r>
              <a:rPr lang="en-US" sz="3800">
                <a:solidFill>
                  <a:srgbClr val="FFFFFF"/>
                </a:solidFill>
                <a:latin typeface="Alegreya"/>
              </a:rPr>
              <a:t>The branch metric is a measure of the </a:t>
            </a:r>
            <a:r>
              <a:rPr lang="en-US" sz="3800">
                <a:solidFill>
                  <a:srgbClr val="FFFFFF"/>
                </a:solidFill>
                <a:latin typeface="Alegreya Bold"/>
              </a:rPr>
              <a:t>“Hamming distance”</a:t>
            </a:r>
            <a:r>
              <a:rPr lang="en-US" sz="3800">
                <a:solidFill>
                  <a:srgbClr val="FFFFFF"/>
                </a:solidFill>
                <a:latin typeface="Alegreya"/>
              </a:rPr>
              <a:t> between what was transmitted and what was received. (For Hard Decision Decoding)</a:t>
            </a:r>
          </a:p>
          <a:p>
            <a:pPr>
              <a:lnSpc>
                <a:spcPts val="4560"/>
              </a:lnSpc>
            </a:pPr>
            <a:endParaRPr lang="en-US" sz="3800">
              <a:solidFill>
                <a:srgbClr val="FFFFFF"/>
              </a:solidFill>
              <a:latin typeface="Alegreya"/>
            </a:endParaRPr>
          </a:p>
          <a:p>
            <a:pPr marL="820421" lvl="1" indent="-410210">
              <a:lnSpc>
                <a:spcPts val="4560"/>
              </a:lnSpc>
              <a:buFont typeface="Arial"/>
              <a:buChar char="•"/>
            </a:pPr>
            <a:r>
              <a:rPr lang="en-US" sz="3800">
                <a:solidFill>
                  <a:srgbClr val="FFFFFF"/>
                </a:solidFill>
                <a:latin typeface="Alegreya"/>
              </a:rPr>
              <a:t>In Case of Soft decision, we have to calculate </a:t>
            </a:r>
            <a:r>
              <a:rPr lang="en-US" sz="3800">
                <a:solidFill>
                  <a:srgbClr val="FFFFFF"/>
                </a:solidFill>
                <a:latin typeface="Alegreya Bold"/>
              </a:rPr>
              <a:t>“Euclidean Distance</a:t>
            </a:r>
            <a:r>
              <a:rPr lang="en-US" sz="3800">
                <a:solidFill>
                  <a:srgbClr val="FFFFFF"/>
                </a:solidFill>
                <a:latin typeface="Alegreya"/>
              </a:rPr>
              <a:t>” instead of Hamming Distance </a:t>
            </a:r>
          </a:p>
          <a:p>
            <a:pPr algn="ctr">
              <a:lnSpc>
                <a:spcPts val="4560"/>
              </a:lnSpc>
            </a:pPr>
            <a:endParaRPr lang="en-US" sz="3800">
              <a:solidFill>
                <a:srgbClr val="FFFFFF"/>
              </a:solidFill>
              <a:latin typeface="Alegrey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884815" y="7392208"/>
            <a:ext cx="12518370" cy="1179124"/>
          </a:xfrm>
          <a:custGeom>
            <a:avLst/>
            <a:gdLst/>
            <a:ahLst/>
            <a:cxnLst/>
            <a:rect l="l" t="t" r="r" b="b"/>
            <a:pathLst>
              <a:path w="12518370" h="1179124">
                <a:moveTo>
                  <a:pt x="0" y="0"/>
                </a:moveTo>
                <a:lnTo>
                  <a:pt x="12518370" y="0"/>
                </a:lnTo>
                <a:lnTo>
                  <a:pt x="12518370" y="1179124"/>
                </a:lnTo>
                <a:lnTo>
                  <a:pt x="0" y="1179124"/>
                </a:lnTo>
                <a:lnTo>
                  <a:pt x="0" y="0"/>
                </a:lnTo>
                <a:close/>
              </a:path>
            </a:pathLst>
          </a:custGeom>
          <a:blipFill>
            <a:blip r:embed="rId2"/>
            <a:stretch>
              <a:fillRect/>
            </a:stretch>
          </a:blipFill>
        </p:spPr>
      </p:sp>
      <p:sp>
        <p:nvSpPr>
          <p:cNvPr id="3" name="TextBox 3"/>
          <p:cNvSpPr txBox="1"/>
          <p:nvPr/>
        </p:nvSpPr>
        <p:spPr>
          <a:xfrm>
            <a:off x="1028700" y="2933924"/>
            <a:ext cx="15929251" cy="4000500"/>
          </a:xfrm>
          <a:prstGeom prst="rect">
            <a:avLst/>
          </a:prstGeom>
        </p:spPr>
        <p:txBody>
          <a:bodyPr lIns="0" tIns="0" rIns="0" bIns="0" rtlCol="0" anchor="t">
            <a:spAutoFit/>
          </a:bodyPr>
          <a:lstStyle/>
          <a:p>
            <a:pPr marL="820421" lvl="1" indent="-410210">
              <a:lnSpc>
                <a:spcPts val="4560"/>
              </a:lnSpc>
              <a:buFont typeface="Arial"/>
              <a:buChar char="•"/>
            </a:pPr>
            <a:r>
              <a:rPr lang="en-US" sz="3800">
                <a:solidFill>
                  <a:srgbClr val="FFFFFF"/>
                </a:solidFill>
                <a:latin typeface="Alegreya"/>
              </a:rPr>
              <a:t>The path metric represents the distance along the most likely path from the initial state to the current state in the trellis.</a:t>
            </a:r>
          </a:p>
          <a:p>
            <a:pPr>
              <a:lnSpc>
                <a:spcPts val="4560"/>
              </a:lnSpc>
            </a:pPr>
            <a:endParaRPr lang="en-US" sz="3800">
              <a:solidFill>
                <a:srgbClr val="FFFFFF"/>
              </a:solidFill>
              <a:latin typeface="Alegreya"/>
            </a:endParaRPr>
          </a:p>
          <a:p>
            <a:pPr marL="820421" lvl="1" indent="-410210">
              <a:lnSpc>
                <a:spcPts val="4560"/>
              </a:lnSpc>
              <a:buFont typeface="Arial"/>
              <a:buChar char="•"/>
            </a:pPr>
            <a:r>
              <a:rPr lang="en-US" sz="3800">
                <a:solidFill>
                  <a:srgbClr val="FFFFFF"/>
                </a:solidFill>
                <a:latin typeface="Alegreya"/>
              </a:rPr>
              <a:t>The algorithm computes path metrics incrementally using branch metrics and previously computed path metrics. This approach finds the path with the smallest distance, minimizing bit errors and providing a reliable estimate of the transmitted data, especially when the bit error rate is low.</a:t>
            </a:r>
          </a:p>
        </p:txBody>
      </p:sp>
      <p:sp>
        <p:nvSpPr>
          <p:cNvPr id="4" name="TextBox 4"/>
          <p:cNvSpPr txBox="1"/>
          <p:nvPr/>
        </p:nvSpPr>
        <p:spPr>
          <a:xfrm>
            <a:off x="2734141" y="8733257"/>
            <a:ext cx="12518370" cy="613410"/>
          </a:xfrm>
          <a:prstGeom prst="rect">
            <a:avLst/>
          </a:prstGeom>
        </p:spPr>
        <p:txBody>
          <a:bodyPr lIns="0" tIns="0" rIns="0" bIns="0" rtlCol="0" anchor="t">
            <a:spAutoFit/>
          </a:bodyPr>
          <a:lstStyle/>
          <a:p>
            <a:pPr algn="ctr">
              <a:lnSpc>
                <a:spcPts val="5039"/>
              </a:lnSpc>
            </a:pPr>
            <a:r>
              <a:rPr lang="en-US" sz="3599">
                <a:solidFill>
                  <a:srgbClr val="FFFFFF"/>
                </a:solidFill>
                <a:latin typeface="Alegreya Bold"/>
              </a:rPr>
              <a:t>α </a:t>
            </a:r>
            <a:r>
              <a:rPr lang="en-US" sz="3599">
                <a:solidFill>
                  <a:srgbClr val="FFFFFF"/>
                </a:solidFill>
                <a:latin typeface="Alegreya"/>
              </a:rPr>
              <a:t>and </a:t>
            </a:r>
            <a:r>
              <a:rPr lang="en-US" sz="3599">
                <a:solidFill>
                  <a:srgbClr val="FFFFFF"/>
                </a:solidFill>
                <a:latin typeface="Alegreya Bold"/>
              </a:rPr>
              <a:t>β </a:t>
            </a:r>
            <a:r>
              <a:rPr lang="en-US" sz="3599">
                <a:solidFill>
                  <a:srgbClr val="FFFFFF"/>
                </a:solidFill>
                <a:latin typeface="Alegreya"/>
              </a:rPr>
              <a:t>are two predecessor states</a:t>
            </a:r>
          </a:p>
        </p:txBody>
      </p:sp>
      <p:sp>
        <p:nvSpPr>
          <p:cNvPr id="5" name="TextBox 5"/>
          <p:cNvSpPr txBox="1"/>
          <p:nvPr/>
        </p:nvSpPr>
        <p:spPr>
          <a:xfrm>
            <a:off x="2471844" y="218715"/>
            <a:ext cx="13042962" cy="2257425"/>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Computing path and branch metric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472668" y="2202356"/>
            <a:ext cx="7786632" cy="6411267"/>
          </a:xfrm>
          <a:custGeom>
            <a:avLst/>
            <a:gdLst/>
            <a:ahLst/>
            <a:cxnLst/>
            <a:rect l="l" t="t" r="r" b="b"/>
            <a:pathLst>
              <a:path w="7786632" h="6411267">
                <a:moveTo>
                  <a:pt x="0" y="0"/>
                </a:moveTo>
                <a:lnTo>
                  <a:pt x="7786632" y="0"/>
                </a:lnTo>
                <a:lnTo>
                  <a:pt x="7786632" y="6411268"/>
                </a:lnTo>
                <a:lnTo>
                  <a:pt x="0" y="6411268"/>
                </a:lnTo>
                <a:lnTo>
                  <a:pt x="0" y="0"/>
                </a:lnTo>
                <a:close/>
              </a:path>
            </a:pathLst>
          </a:custGeom>
          <a:blipFill>
            <a:blip r:embed="rId2"/>
            <a:stretch>
              <a:fillRect l="-1691" r="-1691"/>
            </a:stretch>
          </a:blipFill>
        </p:spPr>
      </p:sp>
      <p:sp>
        <p:nvSpPr>
          <p:cNvPr id="3" name="Freeform 3"/>
          <p:cNvSpPr/>
          <p:nvPr/>
        </p:nvSpPr>
        <p:spPr>
          <a:xfrm>
            <a:off x="810788" y="2202356"/>
            <a:ext cx="8333212" cy="6411267"/>
          </a:xfrm>
          <a:custGeom>
            <a:avLst/>
            <a:gdLst/>
            <a:ahLst/>
            <a:cxnLst/>
            <a:rect l="l" t="t" r="r" b="b"/>
            <a:pathLst>
              <a:path w="8333212" h="6411267">
                <a:moveTo>
                  <a:pt x="0" y="0"/>
                </a:moveTo>
                <a:lnTo>
                  <a:pt x="8333212" y="0"/>
                </a:lnTo>
                <a:lnTo>
                  <a:pt x="8333212" y="6411268"/>
                </a:lnTo>
                <a:lnTo>
                  <a:pt x="0" y="6411268"/>
                </a:lnTo>
                <a:lnTo>
                  <a:pt x="0" y="0"/>
                </a:lnTo>
                <a:close/>
              </a:path>
            </a:pathLst>
          </a:custGeom>
          <a:blipFill>
            <a:blip r:embed="rId3"/>
            <a:stretch>
              <a:fillRect l="-1212" r="-1212"/>
            </a:stretch>
          </a:blipFill>
        </p:spPr>
      </p:sp>
      <p:sp>
        <p:nvSpPr>
          <p:cNvPr id="4" name="TextBox 4"/>
          <p:cNvSpPr txBox="1"/>
          <p:nvPr/>
        </p:nvSpPr>
        <p:spPr>
          <a:xfrm>
            <a:off x="1432397" y="914400"/>
            <a:ext cx="6555185" cy="876300"/>
          </a:xfrm>
          <a:prstGeom prst="rect">
            <a:avLst/>
          </a:prstGeom>
        </p:spPr>
        <p:txBody>
          <a:bodyPr lIns="0" tIns="0" rIns="0" bIns="0" rtlCol="0" anchor="t">
            <a:spAutoFit/>
          </a:bodyPr>
          <a:lstStyle/>
          <a:p>
            <a:pPr algn="ctr">
              <a:lnSpc>
                <a:spcPts val="6000"/>
              </a:lnSpc>
              <a:spcBef>
                <a:spcPct val="0"/>
              </a:spcBef>
            </a:pPr>
            <a:r>
              <a:rPr lang="en-US" sz="5000">
                <a:solidFill>
                  <a:srgbClr val="10B5BF"/>
                </a:solidFill>
                <a:latin typeface="Alegreya Sans SC Bold"/>
              </a:rPr>
              <a:t>Hard Decison Decoding </a:t>
            </a:r>
          </a:p>
        </p:txBody>
      </p:sp>
      <p:sp>
        <p:nvSpPr>
          <p:cNvPr id="5" name="TextBox 5"/>
          <p:cNvSpPr txBox="1"/>
          <p:nvPr/>
        </p:nvSpPr>
        <p:spPr>
          <a:xfrm>
            <a:off x="10218567" y="914400"/>
            <a:ext cx="6294834" cy="876300"/>
          </a:xfrm>
          <a:prstGeom prst="rect">
            <a:avLst/>
          </a:prstGeom>
        </p:spPr>
        <p:txBody>
          <a:bodyPr lIns="0" tIns="0" rIns="0" bIns="0" rtlCol="0" anchor="t">
            <a:spAutoFit/>
          </a:bodyPr>
          <a:lstStyle/>
          <a:p>
            <a:pPr algn="ctr">
              <a:lnSpc>
                <a:spcPts val="6000"/>
              </a:lnSpc>
              <a:spcBef>
                <a:spcPct val="0"/>
              </a:spcBef>
            </a:pPr>
            <a:r>
              <a:rPr lang="en-US" sz="5000">
                <a:solidFill>
                  <a:srgbClr val="10B5BF"/>
                </a:solidFill>
                <a:latin typeface="Alegreya Sans SC Bold"/>
              </a:rPr>
              <a:t>Soft Decison Decoding</a:t>
            </a:r>
            <a:r>
              <a:rPr lang="en-US" sz="5000">
                <a:solidFill>
                  <a:srgbClr val="FFFFFF"/>
                </a:solidFill>
                <a:latin typeface="Alegreya Sans SC Bold"/>
              </a:rPr>
              <a:t> </a:t>
            </a:r>
          </a:p>
        </p:txBody>
      </p:sp>
      <p:sp>
        <p:nvSpPr>
          <p:cNvPr id="6" name="TextBox 6"/>
          <p:cNvSpPr txBox="1"/>
          <p:nvPr/>
        </p:nvSpPr>
        <p:spPr>
          <a:xfrm>
            <a:off x="9472668" y="8556474"/>
            <a:ext cx="7786632" cy="464820"/>
          </a:xfrm>
          <a:prstGeom prst="rect">
            <a:avLst/>
          </a:prstGeom>
        </p:spPr>
        <p:txBody>
          <a:bodyPr lIns="0" tIns="0" rIns="0" bIns="0" rtlCol="0" anchor="t">
            <a:spAutoFit/>
          </a:bodyPr>
          <a:lstStyle/>
          <a:p>
            <a:pPr algn="ctr">
              <a:lnSpc>
                <a:spcPts val="3780"/>
              </a:lnSpc>
            </a:pPr>
            <a:r>
              <a:rPr lang="en-US" sz="2700" u="sng">
                <a:solidFill>
                  <a:srgbClr val="FFFFFF"/>
                </a:solidFill>
                <a:latin typeface="Canva Sans"/>
                <a:hlinkClick r:id="rId4" tooltip="https://www.researchgate.net/figure/Trellis-Diagram-Showing-Soft-Viterbi-Algorithm-Decoder_fig2_314292601"/>
              </a:rPr>
              <a:t>Source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874395" y="2326359"/>
            <a:ext cx="12539210" cy="2717671"/>
          </a:xfrm>
          <a:custGeom>
            <a:avLst/>
            <a:gdLst/>
            <a:ahLst/>
            <a:cxnLst/>
            <a:rect l="l" t="t" r="r" b="b"/>
            <a:pathLst>
              <a:path w="12539210" h="2717671">
                <a:moveTo>
                  <a:pt x="0" y="0"/>
                </a:moveTo>
                <a:lnTo>
                  <a:pt x="12539210" y="0"/>
                </a:lnTo>
                <a:lnTo>
                  <a:pt x="12539210" y="2717672"/>
                </a:lnTo>
                <a:lnTo>
                  <a:pt x="0" y="2717672"/>
                </a:lnTo>
                <a:lnTo>
                  <a:pt x="0" y="0"/>
                </a:lnTo>
                <a:close/>
              </a:path>
            </a:pathLst>
          </a:custGeom>
          <a:blipFill>
            <a:blip r:embed="rId2"/>
            <a:stretch>
              <a:fillRect/>
            </a:stretch>
          </a:blipFill>
        </p:spPr>
      </p:sp>
      <p:sp>
        <p:nvSpPr>
          <p:cNvPr id="3" name="TextBox 3"/>
          <p:cNvSpPr txBox="1"/>
          <p:nvPr/>
        </p:nvSpPr>
        <p:spPr>
          <a:xfrm>
            <a:off x="-2820779" y="14959"/>
            <a:ext cx="23929557" cy="1244601"/>
          </a:xfrm>
          <a:prstGeom prst="rect">
            <a:avLst/>
          </a:prstGeom>
        </p:spPr>
        <p:txBody>
          <a:bodyPr lIns="0" tIns="0" rIns="0" bIns="0" rtlCol="0" anchor="t">
            <a:spAutoFit/>
          </a:bodyPr>
          <a:lstStyle/>
          <a:p>
            <a:pPr marL="0" lvl="0" indent="0" algn="ctr">
              <a:lnSpc>
                <a:spcPts val="9099"/>
              </a:lnSpc>
              <a:spcBef>
                <a:spcPct val="0"/>
              </a:spcBef>
            </a:pPr>
            <a:r>
              <a:rPr lang="en-US" sz="6499">
                <a:solidFill>
                  <a:srgbClr val="10B5BF"/>
                </a:solidFill>
                <a:latin typeface="Alegreya Sans SC Bold"/>
              </a:rPr>
              <a:t>Transfer Function</a:t>
            </a:r>
          </a:p>
        </p:txBody>
      </p:sp>
      <p:sp>
        <p:nvSpPr>
          <p:cNvPr id="4" name="TextBox 4"/>
          <p:cNvSpPr txBox="1"/>
          <p:nvPr/>
        </p:nvSpPr>
        <p:spPr>
          <a:xfrm>
            <a:off x="488877" y="1526259"/>
            <a:ext cx="17310246" cy="533400"/>
          </a:xfrm>
          <a:prstGeom prst="rect">
            <a:avLst/>
          </a:prstGeom>
        </p:spPr>
        <p:txBody>
          <a:bodyPr lIns="0" tIns="0" rIns="0" bIns="0" rtlCol="0" anchor="t">
            <a:spAutoFit/>
          </a:bodyPr>
          <a:lstStyle/>
          <a:p>
            <a:pPr>
              <a:lnSpc>
                <a:spcPts val="4200"/>
              </a:lnSpc>
            </a:pPr>
            <a:r>
              <a:rPr lang="en-US" sz="3500">
                <a:solidFill>
                  <a:srgbClr val="FFFFFF"/>
                </a:solidFill>
                <a:latin typeface="Alegreya"/>
              </a:rPr>
              <a:t>Transfer Function is an algebraic representation of  all paths that starts and end at all zero state.</a:t>
            </a:r>
          </a:p>
        </p:txBody>
      </p:sp>
      <p:sp>
        <p:nvSpPr>
          <p:cNvPr id="5" name="TextBox 5"/>
          <p:cNvSpPr txBox="1"/>
          <p:nvPr/>
        </p:nvSpPr>
        <p:spPr>
          <a:xfrm>
            <a:off x="687983" y="5143500"/>
            <a:ext cx="18670308" cy="5057775"/>
          </a:xfrm>
          <a:prstGeom prst="rect">
            <a:avLst/>
          </a:prstGeom>
        </p:spPr>
        <p:txBody>
          <a:bodyPr lIns="0" tIns="0" rIns="0" bIns="0" rtlCol="0" anchor="t">
            <a:spAutoFit/>
          </a:bodyPr>
          <a:lstStyle/>
          <a:p>
            <a:pPr marL="798831" lvl="1" indent="-399416">
              <a:lnSpc>
                <a:spcPts val="4440"/>
              </a:lnSpc>
              <a:buFont typeface="Arial"/>
              <a:buChar char="•"/>
            </a:pPr>
            <a:r>
              <a:rPr lang="en-US" sz="3700">
                <a:solidFill>
                  <a:srgbClr val="FFFFFF"/>
                </a:solidFill>
                <a:latin typeface="Alegreya"/>
              </a:rPr>
              <a:t>Split zero states in two, one for starting state and other one terminating state</a:t>
            </a:r>
          </a:p>
          <a:p>
            <a:pPr>
              <a:lnSpc>
                <a:spcPts val="4440"/>
              </a:lnSpc>
            </a:pPr>
            <a:endParaRPr lang="en-US" sz="3700">
              <a:solidFill>
                <a:srgbClr val="FFFFFF"/>
              </a:solidFill>
              <a:latin typeface="Alegreya"/>
            </a:endParaRPr>
          </a:p>
          <a:p>
            <a:pPr marL="798831" lvl="1" indent="-399416">
              <a:lnSpc>
                <a:spcPts val="4440"/>
              </a:lnSpc>
              <a:buFont typeface="Arial"/>
              <a:buChar char="•"/>
            </a:pPr>
            <a:r>
              <a:rPr lang="en-US" sz="3700">
                <a:solidFill>
                  <a:srgbClr val="FFFFFF"/>
                </a:solidFill>
                <a:latin typeface="Alegreya"/>
              </a:rPr>
              <a:t>All other states are in Transition (in - between) states</a:t>
            </a:r>
          </a:p>
          <a:p>
            <a:pPr>
              <a:lnSpc>
                <a:spcPts val="4440"/>
              </a:lnSpc>
            </a:pPr>
            <a:endParaRPr lang="en-US" sz="3700">
              <a:solidFill>
                <a:srgbClr val="FFFFFF"/>
              </a:solidFill>
              <a:latin typeface="Alegreya"/>
            </a:endParaRPr>
          </a:p>
          <a:p>
            <a:pPr marL="798831" lvl="1" indent="-399416">
              <a:lnSpc>
                <a:spcPts val="4440"/>
              </a:lnSpc>
              <a:buFont typeface="Arial"/>
              <a:buChar char="•"/>
            </a:pPr>
            <a:r>
              <a:rPr lang="en-US" sz="3700">
                <a:solidFill>
                  <a:srgbClr val="FFFFFF"/>
                </a:solidFill>
                <a:latin typeface="Alegreya"/>
              </a:rPr>
              <a:t>The transfer function = ( Output at end zero state / Input at zero start state)</a:t>
            </a:r>
          </a:p>
          <a:p>
            <a:pPr>
              <a:lnSpc>
                <a:spcPts val="4440"/>
              </a:lnSpc>
            </a:pPr>
            <a:endParaRPr lang="en-US" sz="3700">
              <a:solidFill>
                <a:srgbClr val="FFFFFF"/>
              </a:solidFill>
              <a:latin typeface="Alegreya"/>
            </a:endParaRPr>
          </a:p>
          <a:p>
            <a:pPr marL="798831" lvl="1" indent="-399416">
              <a:lnSpc>
                <a:spcPts val="4440"/>
              </a:lnSpc>
              <a:buFont typeface="Arial"/>
              <a:buChar char="•"/>
            </a:pPr>
            <a:r>
              <a:rPr lang="en-US" sz="3700">
                <a:solidFill>
                  <a:srgbClr val="FFFFFF"/>
                </a:solidFill>
                <a:latin typeface="Alegreya"/>
              </a:rPr>
              <a:t>Provides the properties of all the paths.</a:t>
            </a:r>
          </a:p>
          <a:p>
            <a:pPr>
              <a:lnSpc>
                <a:spcPts val="4440"/>
              </a:lnSpc>
            </a:pPr>
            <a:endParaRPr lang="en-US" sz="3700">
              <a:solidFill>
                <a:srgbClr val="FFFFFF"/>
              </a:solidFill>
              <a:latin typeface="Alegreya"/>
            </a:endParaRPr>
          </a:p>
          <a:p>
            <a:pPr marL="798831" lvl="1" indent="-399416">
              <a:lnSpc>
                <a:spcPts val="4440"/>
              </a:lnSpc>
              <a:buFont typeface="Arial"/>
              <a:buChar char="•"/>
            </a:pPr>
            <a:r>
              <a:rPr lang="en-US" sz="3700">
                <a:solidFill>
                  <a:srgbClr val="FFFFFF"/>
                </a:solidFill>
                <a:latin typeface="Alegreya"/>
              </a:rPr>
              <a:t>Minimum non-zero exponent of D gives the minimum hamming distance.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5569299" y="366712"/>
            <a:ext cx="6489204" cy="963084"/>
          </a:xfrm>
          <a:prstGeom prst="rect">
            <a:avLst/>
          </a:prstGeom>
        </p:spPr>
        <p:txBody>
          <a:bodyPr lIns="0" tIns="0" rIns="0" bIns="0" rtlCol="0" anchor="t">
            <a:spAutoFit/>
          </a:bodyPr>
          <a:lstStyle/>
          <a:p>
            <a:pPr algn="ctr">
              <a:lnSpc>
                <a:spcPts val="8160"/>
              </a:lnSpc>
              <a:spcBef>
                <a:spcPct val="0"/>
              </a:spcBef>
            </a:pPr>
            <a:r>
              <a:rPr lang="en-US" sz="6800" dirty="0">
                <a:solidFill>
                  <a:srgbClr val="10B5BF"/>
                </a:solidFill>
                <a:latin typeface="Alegreya Sans SC Bold"/>
              </a:rPr>
              <a:t>Some Definitions</a:t>
            </a:r>
          </a:p>
        </p:txBody>
      </p:sp>
      <p:sp>
        <p:nvSpPr>
          <p:cNvPr id="3" name="TextBox 3"/>
          <p:cNvSpPr txBox="1"/>
          <p:nvPr/>
        </p:nvSpPr>
        <p:spPr>
          <a:xfrm>
            <a:off x="616224" y="1953823"/>
            <a:ext cx="10139664" cy="5238750"/>
          </a:xfrm>
          <a:prstGeom prst="rect">
            <a:avLst/>
          </a:prstGeom>
        </p:spPr>
        <p:txBody>
          <a:bodyPr lIns="0" tIns="0" rIns="0" bIns="0" rtlCol="0" anchor="t">
            <a:spAutoFit/>
          </a:bodyPr>
          <a:lstStyle/>
          <a:p>
            <a:pPr marL="747013" lvl="1" indent="-373507">
              <a:lnSpc>
                <a:spcPts val="4151"/>
              </a:lnSpc>
              <a:buFont typeface="Arial"/>
              <a:buChar char="•"/>
            </a:pPr>
            <a:r>
              <a:rPr lang="en-US" sz="3459" dirty="0">
                <a:solidFill>
                  <a:srgbClr val="FFFFFF"/>
                </a:solidFill>
                <a:latin typeface="Alegreya"/>
              </a:rPr>
              <a:t>Rate : Ratio of the number of input bits to the number of output bits. generally, rate=k/n where k is information bits and n is encoded bits.</a:t>
            </a:r>
          </a:p>
          <a:p>
            <a:pPr>
              <a:lnSpc>
                <a:spcPts val="4151"/>
              </a:lnSpc>
            </a:pPr>
            <a:endParaRPr lang="en-US" sz="3459" dirty="0">
              <a:solidFill>
                <a:srgbClr val="FFFFFF"/>
              </a:solidFill>
              <a:latin typeface="Alegreya"/>
            </a:endParaRPr>
          </a:p>
          <a:p>
            <a:pPr marL="747013" lvl="1" indent="-373507">
              <a:lnSpc>
                <a:spcPts val="4151"/>
              </a:lnSpc>
              <a:buFont typeface="Arial"/>
              <a:buChar char="•"/>
            </a:pPr>
            <a:r>
              <a:rPr lang="en-US" sz="3459" dirty="0">
                <a:solidFill>
                  <a:srgbClr val="FFFFFF"/>
                </a:solidFill>
                <a:latin typeface="Alegreya"/>
              </a:rPr>
              <a:t>Constraint length (Kc): The number of delay elements in the convolutional coding. </a:t>
            </a:r>
          </a:p>
          <a:p>
            <a:pPr>
              <a:lnSpc>
                <a:spcPts val="4151"/>
              </a:lnSpc>
            </a:pPr>
            <a:endParaRPr lang="en-US" sz="3459" dirty="0">
              <a:solidFill>
                <a:srgbClr val="FFFFFF"/>
              </a:solidFill>
              <a:latin typeface="Alegreya"/>
            </a:endParaRPr>
          </a:p>
          <a:p>
            <a:pPr marL="747013" lvl="1" indent="-373507">
              <a:lnSpc>
                <a:spcPts val="4151"/>
              </a:lnSpc>
              <a:buFont typeface="Arial"/>
              <a:buChar char="•"/>
            </a:pPr>
            <a:r>
              <a:rPr lang="en-US" sz="3459" dirty="0">
                <a:solidFill>
                  <a:srgbClr val="FFFFFF"/>
                </a:solidFill>
                <a:latin typeface="Alegreya"/>
              </a:rPr>
              <a:t>Generator polynomial : Wiring of the input sequence with the delay elements to form the output.</a:t>
            </a:r>
          </a:p>
        </p:txBody>
      </p:sp>
      <p:sp>
        <p:nvSpPr>
          <p:cNvPr id="4" name="TextBox 4"/>
          <p:cNvSpPr txBox="1"/>
          <p:nvPr/>
        </p:nvSpPr>
        <p:spPr>
          <a:xfrm>
            <a:off x="1411237" y="6832419"/>
            <a:ext cx="8125723" cy="3200400"/>
          </a:xfrm>
          <a:prstGeom prst="rect">
            <a:avLst/>
          </a:prstGeom>
        </p:spPr>
        <p:txBody>
          <a:bodyPr lIns="0" tIns="0" rIns="0" bIns="0" rtlCol="0" anchor="t">
            <a:spAutoFit/>
          </a:bodyPr>
          <a:lstStyle/>
          <a:p>
            <a:pPr algn="just">
              <a:lnSpc>
                <a:spcPts val="4200"/>
              </a:lnSpc>
            </a:pPr>
            <a:endParaRPr/>
          </a:p>
          <a:p>
            <a:pPr algn="just">
              <a:lnSpc>
                <a:spcPts val="4200"/>
              </a:lnSpc>
            </a:pPr>
            <a:r>
              <a:rPr lang="en-US" sz="3500">
                <a:solidFill>
                  <a:srgbClr val="FFFFFF"/>
                </a:solidFill>
                <a:latin typeface="Alegreya"/>
              </a:rPr>
              <a:t>Let’s take an example:</a:t>
            </a:r>
          </a:p>
          <a:p>
            <a:pPr algn="just">
              <a:lnSpc>
                <a:spcPts val="4200"/>
              </a:lnSpc>
            </a:pPr>
            <a:r>
              <a:rPr lang="en-US" sz="3500">
                <a:solidFill>
                  <a:srgbClr val="FFFFFF"/>
                </a:solidFill>
                <a:latin typeface="Alegreya"/>
              </a:rPr>
              <a:t> Rate=1/3</a:t>
            </a:r>
          </a:p>
          <a:p>
            <a:pPr algn="just">
              <a:lnSpc>
                <a:spcPts val="4200"/>
              </a:lnSpc>
            </a:pPr>
            <a:r>
              <a:rPr lang="en-US" sz="3500">
                <a:solidFill>
                  <a:srgbClr val="FFFFFF"/>
                </a:solidFill>
                <a:latin typeface="Alegreya"/>
              </a:rPr>
              <a:t>Constraint Length=4</a:t>
            </a:r>
          </a:p>
          <a:p>
            <a:pPr algn="just">
              <a:lnSpc>
                <a:spcPts val="4200"/>
              </a:lnSpc>
            </a:pPr>
            <a:r>
              <a:rPr lang="en-US" sz="3500">
                <a:solidFill>
                  <a:srgbClr val="FFFFFF"/>
                </a:solidFill>
                <a:latin typeface="Alegreya"/>
              </a:rPr>
              <a:t>Generators are given  g1=[1 0 1 1],</a:t>
            </a:r>
          </a:p>
          <a:p>
            <a:pPr algn="just">
              <a:lnSpc>
                <a:spcPts val="4200"/>
              </a:lnSpc>
              <a:spcBef>
                <a:spcPct val="0"/>
              </a:spcBef>
            </a:pPr>
            <a:r>
              <a:rPr lang="en-US" sz="3500">
                <a:solidFill>
                  <a:srgbClr val="FFFFFF"/>
                </a:solidFill>
                <a:latin typeface="Alegreya"/>
              </a:rPr>
              <a:t>g2=[1 1 0 1] and g3=[1 1 1 1]</a:t>
            </a:r>
          </a:p>
        </p:txBody>
      </p:sp>
      <p:sp>
        <p:nvSpPr>
          <p:cNvPr id="5" name="Freeform 5"/>
          <p:cNvSpPr/>
          <p:nvPr/>
        </p:nvSpPr>
        <p:spPr>
          <a:xfrm>
            <a:off x="10993344" y="2568511"/>
            <a:ext cx="7055409" cy="5558807"/>
          </a:xfrm>
          <a:custGeom>
            <a:avLst/>
            <a:gdLst/>
            <a:ahLst/>
            <a:cxnLst/>
            <a:rect l="l" t="t" r="r" b="b"/>
            <a:pathLst>
              <a:path w="7055409" h="5558807">
                <a:moveTo>
                  <a:pt x="0" y="0"/>
                </a:moveTo>
                <a:lnTo>
                  <a:pt x="7055409" y="0"/>
                </a:lnTo>
                <a:lnTo>
                  <a:pt x="7055409" y="5558808"/>
                </a:lnTo>
                <a:lnTo>
                  <a:pt x="0" y="5558808"/>
                </a:lnTo>
                <a:lnTo>
                  <a:pt x="0" y="0"/>
                </a:lnTo>
                <a:close/>
              </a:path>
            </a:pathLst>
          </a:custGeom>
          <a:blipFill>
            <a:blip r:embed="rId2"/>
            <a:stretch>
              <a:fillRect l="-13647" t="-15141" r="-10873" b="-13182"/>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3958983" y="2323640"/>
            <a:ext cx="1102298" cy="1012125"/>
            <a:chOff x="0" y="0"/>
            <a:chExt cx="290317" cy="266568"/>
          </a:xfrm>
        </p:grpSpPr>
        <p:sp>
          <p:nvSpPr>
            <p:cNvPr id="3" name="Freeform 3"/>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4" name="TextBox 4"/>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5" name="Group 5"/>
          <p:cNvGrpSpPr/>
          <p:nvPr/>
        </p:nvGrpSpPr>
        <p:grpSpPr>
          <a:xfrm>
            <a:off x="5061281" y="2323640"/>
            <a:ext cx="1102298" cy="1012125"/>
            <a:chOff x="0" y="0"/>
            <a:chExt cx="290317" cy="266568"/>
          </a:xfrm>
        </p:grpSpPr>
        <p:sp>
          <p:nvSpPr>
            <p:cNvPr id="6" name="Freeform 6"/>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7" name="TextBox 7"/>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8" name="Group 8"/>
          <p:cNvGrpSpPr/>
          <p:nvPr/>
        </p:nvGrpSpPr>
        <p:grpSpPr>
          <a:xfrm>
            <a:off x="6163579" y="2323640"/>
            <a:ext cx="1102298" cy="1012125"/>
            <a:chOff x="0" y="0"/>
            <a:chExt cx="290317" cy="266568"/>
          </a:xfrm>
        </p:grpSpPr>
        <p:sp>
          <p:nvSpPr>
            <p:cNvPr id="9" name="Freeform 9"/>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0" name="TextBox 10"/>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11" name="Group 11"/>
          <p:cNvGrpSpPr/>
          <p:nvPr/>
        </p:nvGrpSpPr>
        <p:grpSpPr>
          <a:xfrm>
            <a:off x="7265877" y="2323640"/>
            <a:ext cx="1102298" cy="1012125"/>
            <a:chOff x="0" y="0"/>
            <a:chExt cx="290317" cy="266568"/>
          </a:xfrm>
        </p:grpSpPr>
        <p:sp>
          <p:nvSpPr>
            <p:cNvPr id="12" name="Freeform 12"/>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3" name="TextBox 13"/>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1</a:t>
              </a:r>
            </a:p>
          </p:txBody>
        </p:sp>
      </p:grpSp>
      <p:grpSp>
        <p:nvGrpSpPr>
          <p:cNvPr id="14" name="Group 14"/>
          <p:cNvGrpSpPr/>
          <p:nvPr/>
        </p:nvGrpSpPr>
        <p:grpSpPr>
          <a:xfrm>
            <a:off x="8368175" y="2323640"/>
            <a:ext cx="1102298" cy="1012125"/>
            <a:chOff x="0" y="0"/>
            <a:chExt cx="290317" cy="266568"/>
          </a:xfrm>
        </p:grpSpPr>
        <p:sp>
          <p:nvSpPr>
            <p:cNvPr id="15" name="Freeform 15"/>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6" name="TextBox 16"/>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17" name="Group 17"/>
          <p:cNvGrpSpPr/>
          <p:nvPr/>
        </p:nvGrpSpPr>
        <p:grpSpPr>
          <a:xfrm>
            <a:off x="9470473" y="2323640"/>
            <a:ext cx="1102298" cy="1012125"/>
            <a:chOff x="0" y="0"/>
            <a:chExt cx="290317" cy="266568"/>
          </a:xfrm>
        </p:grpSpPr>
        <p:sp>
          <p:nvSpPr>
            <p:cNvPr id="18" name="Freeform 18"/>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9" name="TextBox 19"/>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1</a:t>
              </a:r>
            </a:p>
          </p:txBody>
        </p:sp>
      </p:grpSp>
      <p:grpSp>
        <p:nvGrpSpPr>
          <p:cNvPr id="20" name="Group 20"/>
          <p:cNvGrpSpPr/>
          <p:nvPr/>
        </p:nvGrpSpPr>
        <p:grpSpPr>
          <a:xfrm>
            <a:off x="10572771" y="2323640"/>
            <a:ext cx="1102298" cy="1012125"/>
            <a:chOff x="0" y="0"/>
            <a:chExt cx="290317" cy="266568"/>
          </a:xfrm>
        </p:grpSpPr>
        <p:sp>
          <p:nvSpPr>
            <p:cNvPr id="21" name="Freeform 21"/>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22" name="TextBox 22"/>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1</a:t>
              </a:r>
            </a:p>
          </p:txBody>
        </p:sp>
      </p:grpSp>
      <p:grpSp>
        <p:nvGrpSpPr>
          <p:cNvPr id="23" name="Group 23"/>
          <p:cNvGrpSpPr/>
          <p:nvPr/>
        </p:nvGrpSpPr>
        <p:grpSpPr>
          <a:xfrm>
            <a:off x="11675068" y="2323640"/>
            <a:ext cx="1102298" cy="1012125"/>
            <a:chOff x="0" y="0"/>
            <a:chExt cx="290317" cy="266568"/>
          </a:xfrm>
        </p:grpSpPr>
        <p:sp>
          <p:nvSpPr>
            <p:cNvPr id="24" name="Freeform 24"/>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25" name="TextBox 25"/>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26" name="Group 26"/>
          <p:cNvGrpSpPr/>
          <p:nvPr/>
        </p:nvGrpSpPr>
        <p:grpSpPr>
          <a:xfrm>
            <a:off x="12777366" y="2323640"/>
            <a:ext cx="1102298" cy="1012125"/>
            <a:chOff x="0" y="0"/>
            <a:chExt cx="290317" cy="266568"/>
          </a:xfrm>
        </p:grpSpPr>
        <p:sp>
          <p:nvSpPr>
            <p:cNvPr id="27" name="Freeform 27"/>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28" name="TextBox 28"/>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sp>
        <p:nvSpPr>
          <p:cNvPr id="29" name="AutoShape 29"/>
          <p:cNvSpPr/>
          <p:nvPr/>
        </p:nvSpPr>
        <p:spPr>
          <a:xfrm>
            <a:off x="6163579" y="2011909"/>
            <a:ext cx="0" cy="1635588"/>
          </a:xfrm>
          <a:prstGeom prst="line">
            <a:avLst/>
          </a:prstGeom>
          <a:ln w="142875" cap="flat">
            <a:solidFill>
              <a:srgbClr val="FFFFFF"/>
            </a:solidFill>
            <a:prstDash val="solid"/>
            <a:headEnd type="none" w="sm" len="sm"/>
            <a:tailEnd type="none" w="sm" len="sm"/>
          </a:ln>
        </p:spPr>
      </p:sp>
      <p:sp>
        <p:nvSpPr>
          <p:cNvPr id="30" name="TextBox 30"/>
          <p:cNvSpPr txBox="1"/>
          <p:nvPr/>
        </p:nvSpPr>
        <p:spPr>
          <a:xfrm>
            <a:off x="6148239" y="128995"/>
            <a:ext cx="5991523" cy="1200150"/>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Solved Example</a:t>
            </a:r>
          </a:p>
        </p:txBody>
      </p:sp>
      <p:grpSp>
        <p:nvGrpSpPr>
          <p:cNvPr id="31" name="Group 31"/>
          <p:cNvGrpSpPr/>
          <p:nvPr/>
        </p:nvGrpSpPr>
        <p:grpSpPr>
          <a:xfrm>
            <a:off x="2856686" y="2323640"/>
            <a:ext cx="1102298" cy="1012125"/>
            <a:chOff x="0" y="0"/>
            <a:chExt cx="290317" cy="266568"/>
          </a:xfrm>
        </p:grpSpPr>
        <p:sp>
          <p:nvSpPr>
            <p:cNvPr id="32" name="Freeform 32"/>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33" name="TextBox 33"/>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34" name="Group 34"/>
          <p:cNvGrpSpPr/>
          <p:nvPr/>
        </p:nvGrpSpPr>
        <p:grpSpPr>
          <a:xfrm>
            <a:off x="13879664" y="2323640"/>
            <a:ext cx="1102298" cy="1012125"/>
            <a:chOff x="0" y="0"/>
            <a:chExt cx="290317" cy="266568"/>
          </a:xfrm>
        </p:grpSpPr>
        <p:sp>
          <p:nvSpPr>
            <p:cNvPr id="35" name="Freeform 35"/>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36" name="TextBox 36"/>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sp>
        <p:nvSpPr>
          <p:cNvPr id="37" name="AutoShape 37"/>
          <p:cNvSpPr/>
          <p:nvPr/>
        </p:nvSpPr>
        <p:spPr>
          <a:xfrm>
            <a:off x="11675068" y="2011909"/>
            <a:ext cx="0" cy="1635588"/>
          </a:xfrm>
          <a:prstGeom prst="line">
            <a:avLst/>
          </a:prstGeom>
          <a:ln w="142875" cap="flat">
            <a:solidFill>
              <a:srgbClr val="FFFFFF"/>
            </a:solidFill>
            <a:prstDash val="solid"/>
            <a:headEnd type="none" w="sm" len="sm"/>
            <a:tailEnd type="none" w="sm" len="sm"/>
          </a:ln>
        </p:spPr>
      </p:sp>
      <p:sp>
        <p:nvSpPr>
          <p:cNvPr id="38" name="TextBox 38"/>
          <p:cNvSpPr txBox="1"/>
          <p:nvPr/>
        </p:nvSpPr>
        <p:spPr>
          <a:xfrm>
            <a:off x="1403226" y="1133742"/>
            <a:ext cx="3983534" cy="613410"/>
          </a:xfrm>
          <a:prstGeom prst="rect">
            <a:avLst/>
          </a:prstGeom>
        </p:spPr>
        <p:txBody>
          <a:bodyPr lIns="0" tIns="0" rIns="0" bIns="0" rtlCol="0" anchor="t">
            <a:spAutoFit/>
          </a:bodyPr>
          <a:lstStyle/>
          <a:p>
            <a:pPr algn="ctr">
              <a:lnSpc>
                <a:spcPts val="5039"/>
              </a:lnSpc>
            </a:pPr>
            <a:r>
              <a:rPr lang="en-US" sz="3599">
                <a:solidFill>
                  <a:srgbClr val="FFFFFF"/>
                </a:solidFill>
                <a:latin typeface="Alegreya"/>
              </a:rPr>
              <a:t>Input = [0 1 0 1 0 1 0 1]</a:t>
            </a:r>
          </a:p>
        </p:txBody>
      </p:sp>
      <p:sp>
        <p:nvSpPr>
          <p:cNvPr id="39" name="TextBox 39"/>
          <p:cNvSpPr txBox="1"/>
          <p:nvPr/>
        </p:nvSpPr>
        <p:spPr>
          <a:xfrm>
            <a:off x="1358674" y="3512936"/>
            <a:ext cx="15250156" cy="1047750"/>
          </a:xfrm>
          <a:prstGeom prst="rect">
            <a:avLst/>
          </a:prstGeom>
        </p:spPr>
        <p:txBody>
          <a:bodyPr lIns="0" tIns="0" rIns="0" bIns="0" rtlCol="0" anchor="t">
            <a:spAutoFit/>
          </a:bodyPr>
          <a:lstStyle/>
          <a:p>
            <a:pPr>
              <a:lnSpc>
                <a:spcPts val="4200"/>
              </a:lnSpc>
            </a:pPr>
            <a:r>
              <a:rPr lang="en-US" sz="3000">
                <a:solidFill>
                  <a:srgbClr val="FFFFFF"/>
                </a:solidFill>
                <a:latin typeface="Alegreya"/>
              </a:rPr>
              <a:t>Kc-1 zeros are appended to message in the beginning and in the end as shown in the figure, to get terminating state to all zero</a:t>
            </a:r>
          </a:p>
        </p:txBody>
      </p:sp>
      <p:grpSp>
        <p:nvGrpSpPr>
          <p:cNvPr id="40" name="Group 40"/>
          <p:cNvGrpSpPr/>
          <p:nvPr/>
        </p:nvGrpSpPr>
        <p:grpSpPr>
          <a:xfrm>
            <a:off x="12932801" y="800507"/>
            <a:ext cx="1102298" cy="1012125"/>
            <a:chOff x="0" y="0"/>
            <a:chExt cx="290317" cy="266568"/>
          </a:xfrm>
        </p:grpSpPr>
        <p:sp>
          <p:nvSpPr>
            <p:cNvPr id="41" name="Freeform 41"/>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42" name="TextBox 42"/>
            <p:cNvSpPr txBox="1"/>
            <p:nvPr/>
          </p:nvSpPr>
          <p:spPr>
            <a:xfrm>
              <a:off x="0" y="0"/>
              <a:ext cx="290317" cy="266568"/>
            </a:xfrm>
            <a:prstGeom prst="rect">
              <a:avLst/>
            </a:prstGeom>
          </p:spPr>
          <p:txBody>
            <a:bodyPr lIns="50800" tIns="50800" rIns="50800" bIns="50800" rtlCol="0" anchor="ctr"/>
            <a:lstStyle/>
            <a:p>
              <a:pPr algn="ctr">
                <a:lnSpc>
                  <a:spcPts val="2966"/>
                </a:lnSpc>
              </a:pPr>
              <a:endParaRPr/>
            </a:p>
          </p:txBody>
        </p:sp>
      </p:grpSp>
      <p:sp>
        <p:nvSpPr>
          <p:cNvPr id="43" name="AutoShape 43"/>
          <p:cNvSpPr/>
          <p:nvPr/>
        </p:nvSpPr>
        <p:spPr>
          <a:xfrm>
            <a:off x="14123979" y="1267091"/>
            <a:ext cx="761716" cy="20435"/>
          </a:xfrm>
          <a:prstGeom prst="line">
            <a:avLst/>
          </a:prstGeom>
          <a:ln w="38100" cap="flat">
            <a:solidFill>
              <a:srgbClr val="FFFFFF"/>
            </a:solidFill>
            <a:prstDash val="solid"/>
            <a:headEnd type="none" w="sm" len="sm"/>
            <a:tailEnd type="arrow" w="med" len="sm"/>
          </a:ln>
        </p:spPr>
      </p:sp>
      <p:sp>
        <p:nvSpPr>
          <p:cNvPr id="44" name="TextBox 44"/>
          <p:cNvSpPr txBox="1"/>
          <p:nvPr/>
        </p:nvSpPr>
        <p:spPr>
          <a:xfrm>
            <a:off x="14148299" y="714642"/>
            <a:ext cx="3962107" cy="1047749"/>
          </a:xfrm>
          <a:prstGeom prst="rect">
            <a:avLst/>
          </a:prstGeom>
        </p:spPr>
        <p:txBody>
          <a:bodyPr lIns="0" tIns="0" rIns="0" bIns="0" rtlCol="0" anchor="t">
            <a:spAutoFit/>
          </a:bodyPr>
          <a:lstStyle/>
          <a:p>
            <a:pPr algn="ctr">
              <a:lnSpc>
                <a:spcPts val="4200"/>
              </a:lnSpc>
            </a:pPr>
            <a:r>
              <a:rPr lang="en-US" sz="3000">
                <a:solidFill>
                  <a:srgbClr val="FFFFFF"/>
                </a:solidFill>
                <a:latin typeface="Alegreya"/>
              </a:rPr>
              <a:t>Linear Shift Register(LSR)</a:t>
            </a:r>
          </a:p>
        </p:txBody>
      </p:sp>
      <p:sp>
        <p:nvSpPr>
          <p:cNvPr id="45" name="TextBox 45"/>
          <p:cNvSpPr txBox="1"/>
          <p:nvPr/>
        </p:nvSpPr>
        <p:spPr>
          <a:xfrm>
            <a:off x="1369548" y="4579736"/>
            <a:ext cx="14768315" cy="514350"/>
          </a:xfrm>
          <a:prstGeom prst="rect">
            <a:avLst/>
          </a:prstGeom>
        </p:spPr>
        <p:txBody>
          <a:bodyPr lIns="0" tIns="0" rIns="0" bIns="0" rtlCol="0" anchor="t">
            <a:spAutoFit/>
          </a:bodyPr>
          <a:lstStyle/>
          <a:p>
            <a:pPr algn="ctr">
              <a:lnSpc>
                <a:spcPts val="4200"/>
              </a:lnSpc>
            </a:pPr>
            <a:r>
              <a:rPr lang="en-US" sz="3000">
                <a:solidFill>
                  <a:srgbClr val="FFFFFF"/>
                </a:solidFill>
                <a:latin typeface="Alegreya"/>
              </a:rPr>
              <a:t>We can use left/right shift and pass the input sequence continously. Initial state will be all zeros</a:t>
            </a:r>
          </a:p>
        </p:txBody>
      </p:sp>
      <p:grpSp>
        <p:nvGrpSpPr>
          <p:cNvPr id="46" name="Group 46"/>
          <p:cNvGrpSpPr/>
          <p:nvPr/>
        </p:nvGrpSpPr>
        <p:grpSpPr>
          <a:xfrm>
            <a:off x="1909823" y="5313736"/>
            <a:ext cx="1102298" cy="1012125"/>
            <a:chOff x="0" y="0"/>
            <a:chExt cx="290317" cy="266568"/>
          </a:xfrm>
        </p:grpSpPr>
        <p:sp>
          <p:nvSpPr>
            <p:cNvPr id="47" name="Freeform 47"/>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48" name="TextBox 48"/>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49" name="Group 49"/>
          <p:cNvGrpSpPr/>
          <p:nvPr/>
        </p:nvGrpSpPr>
        <p:grpSpPr>
          <a:xfrm>
            <a:off x="3012121" y="5313736"/>
            <a:ext cx="1102298" cy="1012125"/>
            <a:chOff x="0" y="0"/>
            <a:chExt cx="290317" cy="266568"/>
          </a:xfrm>
        </p:grpSpPr>
        <p:sp>
          <p:nvSpPr>
            <p:cNvPr id="50" name="Freeform 50"/>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51" name="TextBox 51"/>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52" name="Group 52"/>
          <p:cNvGrpSpPr/>
          <p:nvPr/>
        </p:nvGrpSpPr>
        <p:grpSpPr>
          <a:xfrm>
            <a:off x="4114419" y="5313736"/>
            <a:ext cx="1102298" cy="1012125"/>
            <a:chOff x="0" y="0"/>
            <a:chExt cx="290317" cy="266568"/>
          </a:xfrm>
        </p:grpSpPr>
        <p:sp>
          <p:nvSpPr>
            <p:cNvPr id="53" name="Freeform 53"/>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54" name="TextBox 54"/>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55" name="Group 55"/>
          <p:cNvGrpSpPr/>
          <p:nvPr/>
        </p:nvGrpSpPr>
        <p:grpSpPr>
          <a:xfrm>
            <a:off x="807525" y="5313736"/>
            <a:ext cx="1102298" cy="1012125"/>
            <a:chOff x="0" y="0"/>
            <a:chExt cx="290317" cy="266568"/>
          </a:xfrm>
        </p:grpSpPr>
        <p:sp>
          <p:nvSpPr>
            <p:cNvPr id="56" name="Freeform 56"/>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57" name="TextBox 57"/>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58" name="Group 58"/>
          <p:cNvGrpSpPr/>
          <p:nvPr/>
        </p:nvGrpSpPr>
        <p:grpSpPr>
          <a:xfrm>
            <a:off x="8248035" y="5313736"/>
            <a:ext cx="1102298" cy="1012125"/>
            <a:chOff x="0" y="0"/>
            <a:chExt cx="290317" cy="266568"/>
          </a:xfrm>
        </p:grpSpPr>
        <p:sp>
          <p:nvSpPr>
            <p:cNvPr id="59" name="Freeform 59"/>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60" name="TextBox 60"/>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61" name="Group 61"/>
          <p:cNvGrpSpPr/>
          <p:nvPr/>
        </p:nvGrpSpPr>
        <p:grpSpPr>
          <a:xfrm>
            <a:off x="9350333" y="5313736"/>
            <a:ext cx="1102298" cy="1012125"/>
            <a:chOff x="0" y="0"/>
            <a:chExt cx="290317" cy="266568"/>
          </a:xfrm>
        </p:grpSpPr>
        <p:sp>
          <p:nvSpPr>
            <p:cNvPr id="62" name="Freeform 62"/>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63" name="TextBox 63"/>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64" name="Group 64"/>
          <p:cNvGrpSpPr/>
          <p:nvPr/>
        </p:nvGrpSpPr>
        <p:grpSpPr>
          <a:xfrm>
            <a:off x="10452631" y="5313736"/>
            <a:ext cx="1102298" cy="1012125"/>
            <a:chOff x="0" y="0"/>
            <a:chExt cx="290317" cy="266568"/>
          </a:xfrm>
        </p:grpSpPr>
        <p:sp>
          <p:nvSpPr>
            <p:cNvPr id="65" name="Freeform 65"/>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66" name="TextBox 66"/>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67" name="Group 67"/>
          <p:cNvGrpSpPr/>
          <p:nvPr/>
        </p:nvGrpSpPr>
        <p:grpSpPr>
          <a:xfrm>
            <a:off x="7145738" y="5313736"/>
            <a:ext cx="1102298" cy="1012125"/>
            <a:chOff x="0" y="0"/>
            <a:chExt cx="290317" cy="266568"/>
          </a:xfrm>
        </p:grpSpPr>
        <p:sp>
          <p:nvSpPr>
            <p:cNvPr id="68" name="Freeform 68"/>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69" name="TextBox 69"/>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1</a:t>
              </a:r>
            </a:p>
          </p:txBody>
        </p:sp>
      </p:grpSp>
      <p:grpSp>
        <p:nvGrpSpPr>
          <p:cNvPr id="70" name="Group 70"/>
          <p:cNvGrpSpPr/>
          <p:nvPr/>
        </p:nvGrpSpPr>
        <p:grpSpPr>
          <a:xfrm>
            <a:off x="14586248" y="5313736"/>
            <a:ext cx="1102298" cy="1012125"/>
            <a:chOff x="0" y="0"/>
            <a:chExt cx="290317" cy="266568"/>
          </a:xfrm>
        </p:grpSpPr>
        <p:sp>
          <p:nvSpPr>
            <p:cNvPr id="71" name="Freeform 71"/>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72" name="TextBox 72"/>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1</a:t>
              </a:r>
            </a:p>
          </p:txBody>
        </p:sp>
      </p:grpSp>
      <p:grpSp>
        <p:nvGrpSpPr>
          <p:cNvPr id="73" name="Group 73"/>
          <p:cNvGrpSpPr/>
          <p:nvPr/>
        </p:nvGrpSpPr>
        <p:grpSpPr>
          <a:xfrm>
            <a:off x="15688546" y="5313736"/>
            <a:ext cx="1102298" cy="1012125"/>
            <a:chOff x="0" y="0"/>
            <a:chExt cx="290317" cy="266568"/>
          </a:xfrm>
        </p:grpSpPr>
        <p:sp>
          <p:nvSpPr>
            <p:cNvPr id="74" name="Freeform 74"/>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75" name="TextBox 75"/>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76" name="Group 76"/>
          <p:cNvGrpSpPr/>
          <p:nvPr/>
        </p:nvGrpSpPr>
        <p:grpSpPr>
          <a:xfrm>
            <a:off x="16790844" y="5313736"/>
            <a:ext cx="1102298" cy="1012125"/>
            <a:chOff x="0" y="0"/>
            <a:chExt cx="290317" cy="266568"/>
          </a:xfrm>
        </p:grpSpPr>
        <p:sp>
          <p:nvSpPr>
            <p:cNvPr id="77" name="Freeform 77"/>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78" name="TextBox 78"/>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79" name="Group 79"/>
          <p:cNvGrpSpPr/>
          <p:nvPr/>
        </p:nvGrpSpPr>
        <p:grpSpPr>
          <a:xfrm>
            <a:off x="13483950" y="5313736"/>
            <a:ext cx="1102298" cy="1012125"/>
            <a:chOff x="0" y="0"/>
            <a:chExt cx="290317" cy="266568"/>
          </a:xfrm>
        </p:grpSpPr>
        <p:sp>
          <p:nvSpPr>
            <p:cNvPr id="80" name="Freeform 80"/>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81" name="TextBox 81"/>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sp>
        <p:nvSpPr>
          <p:cNvPr id="82" name="AutoShape 82"/>
          <p:cNvSpPr/>
          <p:nvPr/>
        </p:nvSpPr>
        <p:spPr>
          <a:xfrm>
            <a:off x="-706180" y="5800748"/>
            <a:ext cx="1513705" cy="0"/>
          </a:xfrm>
          <a:prstGeom prst="line">
            <a:avLst/>
          </a:prstGeom>
          <a:ln w="38100" cap="flat">
            <a:solidFill>
              <a:srgbClr val="FFFFFF"/>
            </a:solidFill>
            <a:prstDash val="solid"/>
            <a:headEnd type="none" w="sm" len="sm"/>
            <a:tailEnd type="arrow" w="med" len="sm"/>
          </a:ln>
        </p:spPr>
      </p:sp>
      <p:sp>
        <p:nvSpPr>
          <p:cNvPr id="83" name="TextBox 83"/>
          <p:cNvSpPr txBox="1"/>
          <p:nvPr/>
        </p:nvSpPr>
        <p:spPr>
          <a:xfrm>
            <a:off x="266583" y="5076825"/>
            <a:ext cx="30323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0</a:t>
            </a:r>
          </a:p>
        </p:txBody>
      </p:sp>
      <p:sp>
        <p:nvSpPr>
          <p:cNvPr id="84" name="AutoShape 84"/>
          <p:cNvSpPr/>
          <p:nvPr/>
        </p:nvSpPr>
        <p:spPr>
          <a:xfrm>
            <a:off x="5431312" y="5838848"/>
            <a:ext cx="1513705" cy="0"/>
          </a:xfrm>
          <a:prstGeom prst="line">
            <a:avLst/>
          </a:prstGeom>
          <a:ln w="38100" cap="flat">
            <a:solidFill>
              <a:srgbClr val="FFFFFF"/>
            </a:solidFill>
            <a:prstDash val="solid"/>
            <a:headEnd type="none" w="sm" len="sm"/>
            <a:tailEnd type="arrow" w="med" len="sm"/>
          </a:ln>
        </p:spPr>
      </p:sp>
      <p:sp>
        <p:nvSpPr>
          <p:cNvPr id="85" name="TextBox 85"/>
          <p:cNvSpPr txBox="1"/>
          <p:nvPr/>
        </p:nvSpPr>
        <p:spPr>
          <a:xfrm>
            <a:off x="6066294" y="5132761"/>
            <a:ext cx="229865"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1</a:t>
            </a:r>
          </a:p>
        </p:txBody>
      </p:sp>
      <p:sp>
        <p:nvSpPr>
          <p:cNvPr id="86" name="AutoShape 86"/>
          <p:cNvSpPr/>
          <p:nvPr/>
        </p:nvSpPr>
        <p:spPr>
          <a:xfrm>
            <a:off x="11774004" y="5838848"/>
            <a:ext cx="1513705" cy="0"/>
          </a:xfrm>
          <a:prstGeom prst="line">
            <a:avLst/>
          </a:prstGeom>
          <a:ln w="38100" cap="flat">
            <a:solidFill>
              <a:srgbClr val="FFFFFF"/>
            </a:solidFill>
            <a:prstDash val="solid"/>
            <a:headEnd type="none" w="sm" len="sm"/>
            <a:tailEnd type="arrow" w="med" len="sm"/>
          </a:ln>
        </p:spPr>
      </p:sp>
      <p:sp>
        <p:nvSpPr>
          <p:cNvPr id="87" name="TextBox 87"/>
          <p:cNvSpPr txBox="1"/>
          <p:nvPr/>
        </p:nvSpPr>
        <p:spPr>
          <a:xfrm>
            <a:off x="12372301" y="5132761"/>
            <a:ext cx="30323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0</a:t>
            </a:r>
          </a:p>
        </p:txBody>
      </p:sp>
      <p:grpSp>
        <p:nvGrpSpPr>
          <p:cNvPr id="88" name="Group 88"/>
          <p:cNvGrpSpPr/>
          <p:nvPr/>
        </p:nvGrpSpPr>
        <p:grpSpPr>
          <a:xfrm>
            <a:off x="14586248" y="7762502"/>
            <a:ext cx="1102298" cy="1012125"/>
            <a:chOff x="0" y="0"/>
            <a:chExt cx="290317" cy="266568"/>
          </a:xfrm>
        </p:grpSpPr>
        <p:sp>
          <p:nvSpPr>
            <p:cNvPr id="89" name="Freeform 89"/>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90" name="TextBox 90"/>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91" name="Group 91"/>
          <p:cNvGrpSpPr/>
          <p:nvPr/>
        </p:nvGrpSpPr>
        <p:grpSpPr>
          <a:xfrm>
            <a:off x="15688546" y="7762502"/>
            <a:ext cx="1102298" cy="1012125"/>
            <a:chOff x="0" y="0"/>
            <a:chExt cx="290317" cy="266568"/>
          </a:xfrm>
        </p:grpSpPr>
        <p:sp>
          <p:nvSpPr>
            <p:cNvPr id="92" name="Freeform 92"/>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93" name="TextBox 93"/>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1</a:t>
              </a:r>
            </a:p>
          </p:txBody>
        </p:sp>
      </p:grpSp>
      <p:grpSp>
        <p:nvGrpSpPr>
          <p:cNvPr id="94" name="Group 94"/>
          <p:cNvGrpSpPr/>
          <p:nvPr/>
        </p:nvGrpSpPr>
        <p:grpSpPr>
          <a:xfrm>
            <a:off x="16790844" y="7762502"/>
            <a:ext cx="1102298" cy="1012125"/>
            <a:chOff x="0" y="0"/>
            <a:chExt cx="290317" cy="266568"/>
          </a:xfrm>
        </p:grpSpPr>
        <p:sp>
          <p:nvSpPr>
            <p:cNvPr id="95" name="Freeform 95"/>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96" name="TextBox 96"/>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97" name="Group 97"/>
          <p:cNvGrpSpPr/>
          <p:nvPr/>
        </p:nvGrpSpPr>
        <p:grpSpPr>
          <a:xfrm>
            <a:off x="13483950" y="7762502"/>
            <a:ext cx="1102298" cy="1012125"/>
            <a:chOff x="0" y="0"/>
            <a:chExt cx="290317" cy="266568"/>
          </a:xfrm>
        </p:grpSpPr>
        <p:sp>
          <p:nvSpPr>
            <p:cNvPr id="98" name="Freeform 98"/>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99" name="TextBox 99"/>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1</a:t>
              </a:r>
            </a:p>
          </p:txBody>
        </p:sp>
      </p:grpSp>
      <p:grpSp>
        <p:nvGrpSpPr>
          <p:cNvPr id="100" name="Group 100"/>
          <p:cNvGrpSpPr/>
          <p:nvPr/>
        </p:nvGrpSpPr>
        <p:grpSpPr>
          <a:xfrm>
            <a:off x="8248035" y="7865405"/>
            <a:ext cx="1102298" cy="1012125"/>
            <a:chOff x="0" y="0"/>
            <a:chExt cx="290317" cy="266568"/>
          </a:xfrm>
        </p:grpSpPr>
        <p:sp>
          <p:nvSpPr>
            <p:cNvPr id="101" name="Freeform 101"/>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02" name="TextBox 102"/>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1</a:t>
              </a:r>
            </a:p>
          </p:txBody>
        </p:sp>
      </p:grpSp>
      <p:grpSp>
        <p:nvGrpSpPr>
          <p:cNvPr id="103" name="Group 103"/>
          <p:cNvGrpSpPr/>
          <p:nvPr/>
        </p:nvGrpSpPr>
        <p:grpSpPr>
          <a:xfrm>
            <a:off x="9350333" y="7865405"/>
            <a:ext cx="1102298" cy="1012125"/>
            <a:chOff x="0" y="0"/>
            <a:chExt cx="290317" cy="266568"/>
          </a:xfrm>
        </p:grpSpPr>
        <p:sp>
          <p:nvSpPr>
            <p:cNvPr id="104" name="Freeform 104"/>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05" name="TextBox 105"/>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106" name="Group 106"/>
          <p:cNvGrpSpPr/>
          <p:nvPr/>
        </p:nvGrpSpPr>
        <p:grpSpPr>
          <a:xfrm>
            <a:off x="10452631" y="7865405"/>
            <a:ext cx="1102298" cy="1012125"/>
            <a:chOff x="0" y="0"/>
            <a:chExt cx="290317" cy="266568"/>
          </a:xfrm>
        </p:grpSpPr>
        <p:sp>
          <p:nvSpPr>
            <p:cNvPr id="107" name="Freeform 107"/>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08" name="TextBox 108"/>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1</a:t>
              </a:r>
            </a:p>
          </p:txBody>
        </p:sp>
      </p:grpSp>
      <p:grpSp>
        <p:nvGrpSpPr>
          <p:cNvPr id="109" name="Group 109"/>
          <p:cNvGrpSpPr/>
          <p:nvPr/>
        </p:nvGrpSpPr>
        <p:grpSpPr>
          <a:xfrm>
            <a:off x="7145738" y="7865405"/>
            <a:ext cx="1102298" cy="1012125"/>
            <a:chOff x="0" y="0"/>
            <a:chExt cx="290317" cy="266568"/>
          </a:xfrm>
        </p:grpSpPr>
        <p:sp>
          <p:nvSpPr>
            <p:cNvPr id="110" name="Freeform 110"/>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11" name="TextBox 111"/>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1</a:t>
              </a:r>
            </a:p>
          </p:txBody>
        </p:sp>
      </p:grpSp>
      <p:grpSp>
        <p:nvGrpSpPr>
          <p:cNvPr id="112" name="Group 112"/>
          <p:cNvGrpSpPr/>
          <p:nvPr/>
        </p:nvGrpSpPr>
        <p:grpSpPr>
          <a:xfrm>
            <a:off x="1909823" y="7857752"/>
            <a:ext cx="1102298" cy="1012125"/>
            <a:chOff x="0" y="0"/>
            <a:chExt cx="290317" cy="266568"/>
          </a:xfrm>
        </p:grpSpPr>
        <p:sp>
          <p:nvSpPr>
            <p:cNvPr id="113" name="Freeform 113"/>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14" name="TextBox 114"/>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115" name="Group 115"/>
          <p:cNvGrpSpPr/>
          <p:nvPr/>
        </p:nvGrpSpPr>
        <p:grpSpPr>
          <a:xfrm>
            <a:off x="3012121" y="7857752"/>
            <a:ext cx="1102298" cy="1012125"/>
            <a:chOff x="0" y="0"/>
            <a:chExt cx="290317" cy="266568"/>
          </a:xfrm>
        </p:grpSpPr>
        <p:sp>
          <p:nvSpPr>
            <p:cNvPr id="116" name="Freeform 116"/>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17" name="TextBox 117"/>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grpSp>
        <p:nvGrpSpPr>
          <p:cNvPr id="118" name="Group 118"/>
          <p:cNvGrpSpPr/>
          <p:nvPr/>
        </p:nvGrpSpPr>
        <p:grpSpPr>
          <a:xfrm>
            <a:off x="4114419" y="7857752"/>
            <a:ext cx="1102298" cy="1012125"/>
            <a:chOff x="0" y="0"/>
            <a:chExt cx="290317" cy="266568"/>
          </a:xfrm>
        </p:grpSpPr>
        <p:sp>
          <p:nvSpPr>
            <p:cNvPr id="119" name="Freeform 119"/>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20" name="TextBox 120"/>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1</a:t>
              </a:r>
            </a:p>
          </p:txBody>
        </p:sp>
      </p:grpSp>
      <p:grpSp>
        <p:nvGrpSpPr>
          <p:cNvPr id="121" name="Group 121"/>
          <p:cNvGrpSpPr/>
          <p:nvPr/>
        </p:nvGrpSpPr>
        <p:grpSpPr>
          <a:xfrm>
            <a:off x="807525" y="7857752"/>
            <a:ext cx="1102298" cy="1012125"/>
            <a:chOff x="0" y="0"/>
            <a:chExt cx="290317" cy="266568"/>
          </a:xfrm>
        </p:grpSpPr>
        <p:sp>
          <p:nvSpPr>
            <p:cNvPr id="122" name="Freeform 122"/>
            <p:cNvSpPr/>
            <p:nvPr/>
          </p:nvSpPr>
          <p:spPr>
            <a:xfrm>
              <a:off x="0" y="0"/>
              <a:ext cx="290317" cy="266568"/>
            </a:xfrm>
            <a:custGeom>
              <a:avLst/>
              <a:gdLst/>
              <a:ahLst/>
              <a:cxnLst/>
              <a:rect l="l" t="t" r="r" b="b"/>
              <a:pathLst>
                <a:path w="290317" h="266568">
                  <a:moveTo>
                    <a:pt x="0" y="0"/>
                  </a:moveTo>
                  <a:lnTo>
                    <a:pt x="290317" y="0"/>
                  </a:lnTo>
                  <a:lnTo>
                    <a:pt x="290317" y="266568"/>
                  </a:lnTo>
                  <a:lnTo>
                    <a:pt x="0" y="266568"/>
                  </a:lnTo>
                  <a:close/>
                </a:path>
              </a:pathLst>
            </a:custGeom>
            <a:solidFill>
              <a:srgbClr val="10B5BF"/>
            </a:solidFill>
            <a:ln w="38100" cap="sq">
              <a:solidFill>
                <a:srgbClr val="000000"/>
              </a:solidFill>
              <a:prstDash val="solid"/>
              <a:miter/>
            </a:ln>
          </p:spPr>
        </p:sp>
        <p:sp>
          <p:nvSpPr>
            <p:cNvPr id="123" name="TextBox 123"/>
            <p:cNvSpPr txBox="1"/>
            <p:nvPr/>
          </p:nvSpPr>
          <p:spPr>
            <a:xfrm>
              <a:off x="0" y="0"/>
              <a:ext cx="290317" cy="266568"/>
            </a:xfrm>
            <a:prstGeom prst="rect">
              <a:avLst/>
            </a:prstGeom>
          </p:spPr>
          <p:txBody>
            <a:bodyPr lIns="50800" tIns="50800" rIns="50800" bIns="50800" rtlCol="0" anchor="ctr"/>
            <a:lstStyle/>
            <a:p>
              <a:pPr algn="ctr">
                <a:lnSpc>
                  <a:spcPts val="2966"/>
                </a:lnSpc>
              </a:pPr>
              <a:r>
                <a:rPr lang="en-US" sz="2472">
                  <a:solidFill>
                    <a:srgbClr val="000000"/>
                  </a:solidFill>
                  <a:latin typeface="Poppins Medium"/>
                </a:rPr>
                <a:t>0</a:t>
              </a:r>
            </a:p>
          </p:txBody>
        </p:sp>
      </p:grpSp>
      <p:sp>
        <p:nvSpPr>
          <p:cNvPr id="124" name="AutoShape 124"/>
          <p:cNvSpPr/>
          <p:nvPr/>
        </p:nvSpPr>
        <p:spPr>
          <a:xfrm>
            <a:off x="15679023" y="6437651"/>
            <a:ext cx="19045" cy="1250162"/>
          </a:xfrm>
          <a:prstGeom prst="line">
            <a:avLst/>
          </a:prstGeom>
          <a:ln w="38100" cap="flat">
            <a:solidFill>
              <a:srgbClr val="FFFFFF"/>
            </a:solidFill>
            <a:prstDash val="solid"/>
            <a:headEnd type="none" w="sm" len="sm"/>
            <a:tailEnd type="arrow" w="med" len="sm"/>
          </a:ln>
        </p:spPr>
      </p:sp>
      <p:sp>
        <p:nvSpPr>
          <p:cNvPr id="125" name="TextBox 125"/>
          <p:cNvSpPr txBox="1"/>
          <p:nvPr/>
        </p:nvSpPr>
        <p:spPr>
          <a:xfrm>
            <a:off x="15899488" y="6573511"/>
            <a:ext cx="229865"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1</a:t>
            </a:r>
          </a:p>
        </p:txBody>
      </p:sp>
      <p:sp>
        <p:nvSpPr>
          <p:cNvPr id="126" name="AutoShape 126"/>
          <p:cNvSpPr/>
          <p:nvPr/>
        </p:nvSpPr>
        <p:spPr>
          <a:xfrm>
            <a:off x="11762587" y="8497165"/>
            <a:ext cx="1513705" cy="0"/>
          </a:xfrm>
          <a:prstGeom prst="line">
            <a:avLst/>
          </a:prstGeom>
          <a:ln w="38100" cap="flat">
            <a:solidFill>
              <a:srgbClr val="FFFFFF"/>
            </a:solidFill>
            <a:prstDash val="solid"/>
            <a:headEnd type="arrow" w="med" len="sm"/>
            <a:tailEnd type="none" w="sm" len="sm"/>
          </a:ln>
        </p:spPr>
      </p:sp>
      <p:sp>
        <p:nvSpPr>
          <p:cNvPr id="127" name="TextBox 127"/>
          <p:cNvSpPr txBox="1"/>
          <p:nvPr/>
        </p:nvSpPr>
        <p:spPr>
          <a:xfrm>
            <a:off x="12397570" y="7791077"/>
            <a:ext cx="229865"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1</a:t>
            </a:r>
          </a:p>
        </p:txBody>
      </p:sp>
      <p:sp>
        <p:nvSpPr>
          <p:cNvPr id="128" name="AutoShape 128"/>
          <p:cNvSpPr/>
          <p:nvPr/>
        </p:nvSpPr>
        <p:spPr>
          <a:xfrm>
            <a:off x="5431312" y="8478115"/>
            <a:ext cx="1513705" cy="0"/>
          </a:xfrm>
          <a:prstGeom prst="line">
            <a:avLst/>
          </a:prstGeom>
          <a:ln w="38100" cap="flat">
            <a:solidFill>
              <a:srgbClr val="FFFFFF"/>
            </a:solidFill>
            <a:prstDash val="sysDot"/>
            <a:headEnd type="arrow" w="med" len="sm"/>
            <a:tailEnd type="none" w="sm" len="sm"/>
          </a:ln>
        </p:spPr>
      </p:sp>
      <p:sp>
        <p:nvSpPr>
          <p:cNvPr id="129" name="TextBox 129"/>
          <p:cNvSpPr txBox="1"/>
          <p:nvPr/>
        </p:nvSpPr>
        <p:spPr>
          <a:xfrm>
            <a:off x="5519636" y="7907250"/>
            <a:ext cx="1323181" cy="448310"/>
          </a:xfrm>
          <a:prstGeom prst="rect">
            <a:avLst/>
          </a:prstGeom>
        </p:spPr>
        <p:txBody>
          <a:bodyPr lIns="0" tIns="0" rIns="0" bIns="0" rtlCol="0" anchor="t">
            <a:spAutoFit/>
          </a:bodyPr>
          <a:lstStyle/>
          <a:p>
            <a:pPr algn="ctr">
              <a:lnSpc>
                <a:spcPts val="3640"/>
              </a:lnSpc>
            </a:pPr>
            <a:r>
              <a:rPr lang="en-US" sz="2600">
                <a:solidFill>
                  <a:srgbClr val="FFFFFF"/>
                </a:solidFill>
                <a:latin typeface="Alegreya"/>
              </a:rPr>
              <a:t>Last State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028700" y="7933716"/>
            <a:ext cx="1379751" cy="1811129"/>
          </a:xfrm>
          <a:custGeom>
            <a:avLst/>
            <a:gdLst/>
            <a:ahLst/>
            <a:cxnLst/>
            <a:rect l="l" t="t" r="r" b="b"/>
            <a:pathLst>
              <a:path w="1379751" h="1811129">
                <a:moveTo>
                  <a:pt x="0" y="0"/>
                </a:moveTo>
                <a:lnTo>
                  <a:pt x="1379751" y="0"/>
                </a:lnTo>
                <a:lnTo>
                  <a:pt x="1379751" y="1811129"/>
                </a:lnTo>
                <a:lnTo>
                  <a:pt x="0" y="18111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28287" y="1403957"/>
            <a:ext cx="16031426" cy="1200150"/>
          </a:xfrm>
          <a:prstGeom prst="rect">
            <a:avLst/>
          </a:prstGeom>
        </p:spPr>
        <p:txBody>
          <a:bodyPr lIns="0" tIns="0" rIns="0" bIns="0" rtlCol="0" anchor="t">
            <a:spAutoFit/>
          </a:bodyPr>
          <a:lstStyle/>
          <a:p>
            <a:pPr algn="ctr">
              <a:lnSpc>
                <a:spcPts val="4799"/>
              </a:lnSpc>
            </a:pPr>
            <a:r>
              <a:rPr lang="en-US" sz="3999">
                <a:solidFill>
                  <a:srgbClr val="FFFFFF"/>
                </a:solidFill>
                <a:latin typeface="Alegreya"/>
              </a:rPr>
              <a:t>According to the generator matrix mentioned in </a:t>
            </a:r>
            <a:r>
              <a:rPr lang="en-US" sz="3999" u="sng">
                <a:solidFill>
                  <a:srgbClr val="FFFFFF"/>
                </a:solidFill>
                <a:latin typeface="Alegreya"/>
                <a:hlinkClick r:id="rId4" action="ppaction://hlinksldjump"/>
              </a:rPr>
              <a:t>slide 13</a:t>
            </a:r>
            <a:r>
              <a:rPr lang="en-US" sz="3999">
                <a:solidFill>
                  <a:srgbClr val="FFFFFF"/>
                </a:solidFill>
                <a:latin typeface="Alegreya"/>
              </a:rPr>
              <a:t>,</a:t>
            </a:r>
          </a:p>
          <a:p>
            <a:pPr algn="ctr">
              <a:lnSpc>
                <a:spcPts val="4799"/>
              </a:lnSpc>
              <a:spcBef>
                <a:spcPct val="0"/>
              </a:spcBef>
            </a:pPr>
            <a:r>
              <a:rPr lang="en-US" sz="3999">
                <a:solidFill>
                  <a:srgbClr val="FFFFFF"/>
                </a:solidFill>
                <a:latin typeface="Alegreya"/>
              </a:rPr>
              <a:t>Xor Operation will be performed between  input and states of sequence</a:t>
            </a:r>
          </a:p>
        </p:txBody>
      </p:sp>
      <p:sp>
        <p:nvSpPr>
          <p:cNvPr id="4" name="TextBox 4"/>
          <p:cNvSpPr txBox="1"/>
          <p:nvPr/>
        </p:nvSpPr>
        <p:spPr>
          <a:xfrm>
            <a:off x="3524157" y="9022000"/>
            <a:ext cx="16671510" cy="409575"/>
          </a:xfrm>
          <a:prstGeom prst="rect">
            <a:avLst/>
          </a:prstGeom>
        </p:spPr>
        <p:txBody>
          <a:bodyPr lIns="0" tIns="0" rIns="0" bIns="0" rtlCol="0" anchor="t">
            <a:spAutoFit/>
          </a:bodyPr>
          <a:lstStyle/>
          <a:p>
            <a:pPr algn="ctr">
              <a:lnSpc>
                <a:spcPts val="3240"/>
              </a:lnSpc>
              <a:spcBef>
                <a:spcPct val="0"/>
              </a:spcBef>
            </a:pPr>
            <a:r>
              <a:rPr lang="en-US" sz="2700">
                <a:solidFill>
                  <a:srgbClr val="FFFFFF"/>
                </a:solidFill>
                <a:latin typeface="Alegreya"/>
              </a:rPr>
              <a:t>Pseudo code for encoding is given in slide 18 and matlab code is given in report.</a:t>
            </a:r>
          </a:p>
        </p:txBody>
      </p:sp>
      <p:sp>
        <p:nvSpPr>
          <p:cNvPr id="5" name="TextBox 5"/>
          <p:cNvSpPr txBox="1"/>
          <p:nvPr/>
        </p:nvSpPr>
        <p:spPr>
          <a:xfrm>
            <a:off x="933379" y="4668836"/>
            <a:ext cx="16411717" cy="1200150"/>
          </a:xfrm>
          <a:prstGeom prst="rect">
            <a:avLst/>
          </a:prstGeom>
        </p:spPr>
        <p:txBody>
          <a:bodyPr lIns="0" tIns="0" rIns="0" bIns="0" rtlCol="0" anchor="t">
            <a:spAutoFit/>
          </a:bodyPr>
          <a:lstStyle/>
          <a:p>
            <a:pPr algn="ctr">
              <a:lnSpc>
                <a:spcPts val="4799"/>
              </a:lnSpc>
            </a:pPr>
            <a:r>
              <a:rPr lang="en-US" sz="3999">
                <a:solidFill>
                  <a:srgbClr val="FFFFFF"/>
                </a:solidFill>
                <a:latin typeface="Alegreya"/>
              </a:rPr>
              <a:t>After Performing Modulation, procedure given in </a:t>
            </a:r>
            <a:r>
              <a:rPr lang="en-US" sz="3999" u="sng">
                <a:solidFill>
                  <a:srgbClr val="FFFFFF"/>
                </a:solidFill>
                <a:latin typeface="Alegreya"/>
                <a:hlinkClick r:id="rId5" action="ppaction://hlinksldjump"/>
              </a:rPr>
              <a:t>slide  6 /</a:t>
            </a:r>
          </a:p>
          <a:p>
            <a:pPr algn="ctr">
              <a:lnSpc>
                <a:spcPts val="4799"/>
              </a:lnSpc>
              <a:spcBef>
                <a:spcPct val="0"/>
              </a:spcBef>
            </a:pPr>
            <a:r>
              <a:rPr lang="en-US" sz="3999">
                <a:solidFill>
                  <a:srgbClr val="FFFFFF"/>
                </a:solidFill>
                <a:latin typeface="Alegreya"/>
              </a:rPr>
              <a:t> mapping to (2b-1),</a:t>
            </a:r>
          </a:p>
        </p:txBody>
      </p:sp>
      <p:sp>
        <p:nvSpPr>
          <p:cNvPr id="6" name="TextBox 6"/>
          <p:cNvSpPr txBox="1"/>
          <p:nvPr/>
        </p:nvSpPr>
        <p:spPr>
          <a:xfrm>
            <a:off x="5212525" y="9403713"/>
            <a:ext cx="16671510" cy="409575"/>
          </a:xfrm>
          <a:prstGeom prst="rect">
            <a:avLst/>
          </a:prstGeom>
        </p:spPr>
        <p:txBody>
          <a:bodyPr lIns="0" tIns="0" rIns="0" bIns="0" rtlCol="0" anchor="t">
            <a:spAutoFit/>
          </a:bodyPr>
          <a:lstStyle/>
          <a:p>
            <a:pPr algn="ctr">
              <a:lnSpc>
                <a:spcPts val="3240"/>
              </a:lnSpc>
              <a:spcBef>
                <a:spcPct val="0"/>
              </a:spcBef>
            </a:pPr>
            <a:r>
              <a:rPr lang="en-US" sz="2700">
                <a:solidFill>
                  <a:srgbClr val="FFFFFF"/>
                </a:solidFill>
                <a:latin typeface="Alegreya"/>
              </a:rPr>
              <a:t>Matlab code works for arbitary length of Kc, k, n and G.</a:t>
            </a:r>
          </a:p>
        </p:txBody>
      </p:sp>
      <p:sp>
        <p:nvSpPr>
          <p:cNvPr id="7" name="TextBox 7"/>
          <p:cNvSpPr txBox="1"/>
          <p:nvPr/>
        </p:nvSpPr>
        <p:spPr>
          <a:xfrm>
            <a:off x="3524157" y="2752136"/>
            <a:ext cx="11117112" cy="596646"/>
          </a:xfrm>
          <a:prstGeom prst="rect">
            <a:avLst/>
          </a:prstGeom>
        </p:spPr>
        <p:txBody>
          <a:bodyPr lIns="0" tIns="0" rIns="0" bIns="0" rtlCol="0" anchor="t">
            <a:spAutoFit/>
          </a:bodyPr>
          <a:lstStyle/>
          <a:p>
            <a:pPr>
              <a:lnSpc>
                <a:spcPts val="4914"/>
              </a:lnSpc>
            </a:pPr>
            <a:r>
              <a:rPr lang="en-US" sz="3510">
                <a:solidFill>
                  <a:srgbClr val="FFFFFF"/>
                </a:solidFill>
                <a:latin typeface="Canva Sans Bold"/>
              </a:rPr>
              <a:t>Enc. seq = 0 0 0 1 1 1 0 1 1 0 1 0 0 1 1 1 1 0 0 1 0 1 1 1</a:t>
            </a:r>
          </a:p>
        </p:txBody>
      </p:sp>
      <p:sp>
        <p:nvSpPr>
          <p:cNvPr id="8" name="TextBox 8"/>
          <p:cNvSpPr txBox="1"/>
          <p:nvPr/>
        </p:nvSpPr>
        <p:spPr>
          <a:xfrm>
            <a:off x="9139238" y="6267450"/>
            <a:ext cx="9525" cy="695959"/>
          </a:xfrm>
          <a:prstGeom prst="rect">
            <a:avLst/>
          </a:prstGeom>
        </p:spPr>
        <p:txBody>
          <a:bodyPr lIns="0" tIns="0" rIns="0" bIns="0" rtlCol="0" anchor="t">
            <a:spAutoFit/>
          </a:bodyPr>
          <a:lstStyle/>
          <a:p>
            <a:pPr algn="ctr">
              <a:lnSpc>
                <a:spcPts val="5740"/>
              </a:lnSpc>
            </a:pPr>
            <a:endParaRPr/>
          </a:p>
        </p:txBody>
      </p:sp>
      <p:sp>
        <p:nvSpPr>
          <p:cNvPr id="9" name="TextBox 9"/>
          <p:cNvSpPr txBox="1"/>
          <p:nvPr/>
        </p:nvSpPr>
        <p:spPr>
          <a:xfrm>
            <a:off x="2245123" y="6089651"/>
            <a:ext cx="14914590" cy="563879"/>
          </a:xfrm>
          <a:prstGeom prst="rect">
            <a:avLst/>
          </a:prstGeom>
        </p:spPr>
        <p:txBody>
          <a:bodyPr lIns="0" tIns="0" rIns="0" bIns="0" rtlCol="0" anchor="t">
            <a:spAutoFit/>
          </a:bodyPr>
          <a:lstStyle/>
          <a:p>
            <a:pPr>
              <a:lnSpc>
                <a:spcPts val="4620"/>
              </a:lnSpc>
            </a:pPr>
            <a:r>
              <a:rPr lang="en-US" sz="3300">
                <a:solidFill>
                  <a:srgbClr val="FFFFFF"/>
                </a:solidFill>
                <a:latin typeface="Canva Sans Bold"/>
              </a:rPr>
              <a:t>Mod. Seq =  -1  -1  -1  1  1  1  -1  1  1  -1  1  -1  -1  1  1  1  1  -1 -1  1 -1  1  1  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508888" y="1893552"/>
            <a:ext cx="15270225" cy="7856879"/>
          </a:xfrm>
          <a:custGeom>
            <a:avLst/>
            <a:gdLst/>
            <a:ahLst/>
            <a:cxnLst/>
            <a:rect l="l" t="t" r="r" b="b"/>
            <a:pathLst>
              <a:path w="15270225" h="7856879">
                <a:moveTo>
                  <a:pt x="0" y="0"/>
                </a:moveTo>
                <a:lnTo>
                  <a:pt x="15270224" y="0"/>
                </a:lnTo>
                <a:lnTo>
                  <a:pt x="15270224" y="7856879"/>
                </a:lnTo>
                <a:lnTo>
                  <a:pt x="0" y="7856879"/>
                </a:lnTo>
                <a:lnTo>
                  <a:pt x="0" y="0"/>
                </a:lnTo>
                <a:close/>
              </a:path>
            </a:pathLst>
          </a:custGeom>
          <a:blipFill>
            <a:blip r:embed="rId2"/>
            <a:stretch>
              <a:fillRect l="-22524" t="-67490" r="-4643" b="-9534"/>
            </a:stretch>
          </a:blipFill>
        </p:spPr>
      </p:sp>
      <p:sp>
        <p:nvSpPr>
          <p:cNvPr id="3" name="TextBox 3"/>
          <p:cNvSpPr txBox="1"/>
          <p:nvPr/>
        </p:nvSpPr>
        <p:spPr>
          <a:xfrm>
            <a:off x="4055654" y="200025"/>
            <a:ext cx="10176692" cy="1200150"/>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State Diagram</a:t>
            </a:r>
          </a:p>
        </p:txBody>
      </p:sp>
      <p:sp>
        <p:nvSpPr>
          <p:cNvPr id="4" name="TextBox 4"/>
          <p:cNvSpPr txBox="1"/>
          <p:nvPr/>
        </p:nvSpPr>
        <p:spPr>
          <a:xfrm>
            <a:off x="15200988" y="1038225"/>
            <a:ext cx="2519164" cy="733425"/>
          </a:xfrm>
          <a:prstGeom prst="rect">
            <a:avLst/>
          </a:prstGeom>
        </p:spPr>
        <p:txBody>
          <a:bodyPr lIns="0" tIns="0" rIns="0" bIns="0" rtlCol="0" anchor="t">
            <a:spAutoFit/>
          </a:bodyPr>
          <a:lstStyle/>
          <a:p>
            <a:pPr algn="ctr">
              <a:lnSpc>
                <a:spcPts val="2966"/>
              </a:lnSpc>
            </a:pPr>
            <a:r>
              <a:rPr lang="en-US" sz="2472">
                <a:solidFill>
                  <a:srgbClr val="FFFFFF"/>
                </a:solidFill>
                <a:latin typeface="Alegreya"/>
              </a:rPr>
              <a:t>Input 0 - solid line</a:t>
            </a:r>
          </a:p>
          <a:p>
            <a:pPr algn="ctr">
              <a:lnSpc>
                <a:spcPts val="2966"/>
              </a:lnSpc>
              <a:spcBef>
                <a:spcPct val="0"/>
              </a:spcBef>
            </a:pPr>
            <a:r>
              <a:rPr lang="en-US" sz="2472">
                <a:solidFill>
                  <a:srgbClr val="FFFFFF"/>
                </a:solidFill>
                <a:latin typeface="Alegreya"/>
              </a:rPr>
              <a:t>Input 1 - dotted line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0" y="2090057"/>
            <a:ext cx="18288000" cy="8196943"/>
          </a:xfrm>
          <a:custGeom>
            <a:avLst/>
            <a:gdLst/>
            <a:ahLst/>
            <a:cxnLst/>
            <a:rect l="l" t="t" r="r" b="b"/>
            <a:pathLst>
              <a:path w="18288000" h="8196943">
                <a:moveTo>
                  <a:pt x="0" y="0"/>
                </a:moveTo>
                <a:lnTo>
                  <a:pt x="18288000" y="0"/>
                </a:lnTo>
                <a:lnTo>
                  <a:pt x="18288000" y="8196943"/>
                </a:lnTo>
                <a:lnTo>
                  <a:pt x="0" y="8196943"/>
                </a:lnTo>
                <a:lnTo>
                  <a:pt x="0" y="0"/>
                </a:lnTo>
                <a:close/>
              </a:path>
            </a:pathLst>
          </a:custGeom>
          <a:blipFill>
            <a:blip r:embed="rId2"/>
            <a:stretch>
              <a:fillRect l="-4321" t="-11054" r="-3786" b="-11051"/>
            </a:stretch>
          </a:blipFill>
        </p:spPr>
      </p:sp>
      <p:sp>
        <p:nvSpPr>
          <p:cNvPr id="3" name="TextBox 3"/>
          <p:cNvSpPr txBox="1"/>
          <p:nvPr/>
        </p:nvSpPr>
        <p:spPr>
          <a:xfrm>
            <a:off x="4415228" y="357187"/>
            <a:ext cx="10176692" cy="1200150"/>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Trellis Diagram</a:t>
            </a:r>
          </a:p>
        </p:txBody>
      </p:sp>
      <p:sp>
        <p:nvSpPr>
          <p:cNvPr id="4" name="TextBox 4"/>
          <p:cNvSpPr txBox="1"/>
          <p:nvPr/>
        </p:nvSpPr>
        <p:spPr>
          <a:xfrm>
            <a:off x="15164046" y="1347107"/>
            <a:ext cx="2621062" cy="781050"/>
          </a:xfrm>
          <a:prstGeom prst="rect">
            <a:avLst/>
          </a:prstGeom>
        </p:spPr>
        <p:txBody>
          <a:bodyPr lIns="0" tIns="0" rIns="0" bIns="0" rtlCol="0" anchor="t">
            <a:spAutoFit/>
          </a:bodyPr>
          <a:lstStyle/>
          <a:p>
            <a:pPr algn="ctr">
              <a:lnSpc>
                <a:spcPts val="3086"/>
              </a:lnSpc>
            </a:pPr>
            <a:r>
              <a:rPr lang="en-US" sz="2572">
                <a:solidFill>
                  <a:srgbClr val="FFFFFF"/>
                </a:solidFill>
                <a:latin typeface="Alegreya"/>
              </a:rPr>
              <a:t>Input 0 - solid line</a:t>
            </a:r>
          </a:p>
          <a:p>
            <a:pPr algn="ctr">
              <a:lnSpc>
                <a:spcPts val="3086"/>
              </a:lnSpc>
              <a:spcBef>
                <a:spcPct val="0"/>
              </a:spcBef>
            </a:pPr>
            <a:r>
              <a:rPr lang="en-US" sz="2572">
                <a:solidFill>
                  <a:srgbClr val="FFFFFF"/>
                </a:solidFill>
                <a:latin typeface="Alegreya"/>
              </a:rPr>
              <a:t>Input 1 - dotted line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700791" y="1522413"/>
            <a:ext cx="17587209" cy="8044041"/>
          </a:xfrm>
          <a:prstGeom prst="rect">
            <a:avLst/>
          </a:prstGeom>
        </p:spPr>
        <p:txBody>
          <a:bodyPr lIns="0" tIns="0" rIns="0" bIns="0" rtlCol="0" anchor="t">
            <a:spAutoFit/>
          </a:bodyPr>
          <a:lstStyle/>
          <a:p>
            <a:pPr>
              <a:lnSpc>
                <a:spcPts val="2639"/>
              </a:lnSpc>
              <a:spcBef>
                <a:spcPct val="0"/>
              </a:spcBef>
            </a:pPr>
            <a:r>
              <a:rPr lang="en-US" sz="2199">
                <a:solidFill>
                  <a:srgbClr val="FFFFFF"/>
                </a:solidFill>
                <a:latin typeface="Poppins Medium"/>
              </a:rPr>
              <a:t>encoding(G, Kc, input_seq)</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encoded_msg = []                                                    </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arr = [input_seq[1]]                                                     // Initialize shift register with the first element of the input sequence</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for i = 1 to Kc-1:                                                              // Fill the shift register with zeros to match the constraint length.</a:t>
            </a:r>
          </a:p>
          <a:p>
            <a:pPr>
              <a:lnSpc>
                <a:spcPts val="2639"/>
              </a:lnSpc>
              <a:spcBef>
                <a:spcPct val="0"/>
              </a:spcBef>
            </a:pPr>
            <a:r>
              <a:rPr lang="en-US" sz="2199">
                <a:solidFill>
                  <a:srgbClr val="FFFFFF"/>
                </a:solidFill>
                <a:latin typeface="Poppins Medium"/>
              </a:rPr>
              <a:t>         arr = concatenate(arr, 0)</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for i = 1 to length(input_seq):</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arr1 = transpose(arr)</a:t>
            </a:r>
          </a:p>
          <a:p>
            <a:pPr>
              <a:lnSpc>
                <a:spcPts val="2639"/>
              </a:lnSpc>
              <a:spcBef>
                <a:spcPct val="0"/>
              </a:spcBef>
            </a:pPr>
            <a:r>
              <a:rPr lang="en-US" sz="2199">
                <a:solidFill>
                  <a:srgbClr val="FFFFFF"/>
                </a:solidFill>
                <a:latin typeface="Poppins Medium"/>
              </a:rPr>
              <a:t>        arr2 = matrix_multiplication(G, arr1)                      // Get the convolutional code by multiplying G with the shift register</a:t>
            </a:r>
          </a:p>
          <a:p>
            <a:pPr>
              <a:lnSpc>
                <a:spcPts val="2639"/>
              </a:lnSpc>
              <a:spcBef>
                <a:spcPct val="0"/>
              </a:spcBef>
            </a:pPr>
            <a:r>
              <a:rPr lang="en-US" sz="2199">
                <a:solidFill>
                  <a:srgbClr val="FFFFFF"/>
                </a:solidFill>
                <a:latin typeface="Poppins Medium"/>
              </a:rPr>
              <a:t>        arr2 = modulo(arr2, 2)</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append_to_list(encoded_msg, arr2)                    // Append the encoder output to the encoded message.</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for j = Kc to 2:                                                            // Shift the shift register to the right by one position.</a:t>
            </a:r>
          </a:p>
          <a:p>
            <a:pPr>
              <a:lnSpc>
                <a:spcPts val="2639"/>
              </a:lnSpc>
              <a:spcBef>
                <a:spcPct val="0"/>
              </a:spcBef>
            </a:pPr>
            <a:r>
              <a:rPr lang="en-US" sz="2199">
                <a:solidFill>
                  <a:srgbClr val="FFFFFF"/>
                </a:solidFill>
                <a:latin typeface="Poppins Medium"/>
              </a:rPr>
              <a:t>            arr[j] = arr[j-1]</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if i != length(input_seq):                                         // Update first element of the shift register with the next input symbol.</a:t>
            </a:r>
          </a:p>
          <a:p>
            <a:pPr>
              <a:lnSpc>
                <a:spcPts val="2639"/>
              </a:lnSpc>
              <a:spcBef>
                <a:spcPct val="0"/>
              </a:spcBef>
            </a:pPr>
            <a:r>
              <a:rPr lang="en-US" sz="2199">
                <a:solidFill>
                  <a:srgbClr val="FFFFFF"/>
                </a:solidFill>
                <a:latin typeface="Poppins Medium"/>
              </a:rPr>
              <a:t>            arr[1] = input_seq[i+1]</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return encoded_msg</a:t>
            </a:r>
          </a:p>
        </p:txBody>
      </p:sp>
      <p:sp>
        <p:nvSpPr>
          <p:cNvPr id="3" name="TextBox 3"/>
          <p:cNvSpPr txBox="1"/>
          <p:nvPr/>
        </p:nvSpPr>
        <p:spPr>
          <a:xfrm>
            <a:off x="5094387" y="277812"/>
            <a:ext cx="8099227" cy="1244601"/>
          </a:xfrm>
          <a:prstGeom prst="rect">
            <a:avLst/>
          </a:prstGeom>
        </p:spPr>
        <p:txBody>
          <a:bodyPr lIns="0" tIns="0" rIns="0" bIns="0" rtlCol="0" anchor="t">
            <a:spAutoFit/>
          </a:bodyPr>
          <a:lstStyle/>
          <a:p>
            <a:pPr algn="just">
              <a:lnSpc>
                <a:spcPts val="9099"/>
              </a:lnSpc>
            </a:pPr>
            <a:r>
              <a:rPr lang="en-US" sz="6499">
                <a:solidFill>
                  <a:srgbClr val="10B5BF"/>
                </a:solidFill>
                <a:latin typeface="Alegreya Sans SC Bold"/>
              </a:rPr>
              <a:t>Encoding : Pseudocode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384236" y="1891839"/>
            <a:ext cx="13404737" cy="7800975"/>
          </a:xfrm>
          <a:prstGeom prst="rect">
            <a:avLst/>
          </a:prstGeom>
        </p:spPr>
        <p:txBody>
          <a:bodyPr lIns="0" tIns="0" rIns="0" bIns="0" rtlCol="0" anchor="t">
            <a:spAutoFit/>
          </a:bodyPr>
          <a:lstStyle/>
          <a:p>
            <a:pPr>
              <a:lnSpc>
                <a:spcPts val="4799"/>
              </a:lnSpc>
            </a:pPr>
            <a:r>
              <a:rPr lang="en-US" sz="3999">
                <a:solidFill>
                  <a:srgbClr val="FFFFFF"/>
                </a:solidFill>
                <a:latin typeface="Alegreya"/>
              </a:rPr>
              <a:t>We declare that:</a:t>
            </a:r>
          </a:p>
          <a:p>
            <a:pPr algn="just">
              <a:lnSpc>
                <a:spcPts val="4725"/>
              </a:lnSpc>
            </a:pPr>
            <a:endParaRPr lang="en-US" sz="3999">
              <a:solidFill>
                <a:srgbClr val="FFFFFF"/>
              </a:solidFill>
              <a:latin typeface="Alegreya"/>
            </a:endParaRPr>
          </a:p>
          <a:p>
            <a:pPr marL="863599" lvl="1" indent="-431800">
              <a:lnSpc>
                <a:spcPts val="4799"/>
              </a:lnSpc>
              <a:buAutoNum type="arabicPeriod"/>
            </a:pPr>
            <a:r>
              <a:rPr lang="en-US" sz="3999">
                <a:solidFill>
                  <a:srgbClr val="FFFFFF"/>
                </a:solidFill>
                <a:latin typeface="Alegreya"/>
              </a:rPr>
              <a:t>The work that we are presenting is our own work.</a:t>
            </a:r>
          </a:p>
          <a:p>
            <a:pPr marL="863599" lvl="1" indent="-431800">
              <a:lnSpc>
                <a:spcPts val="4799"/>
              </a:lnSpc>
              <a:buAutoNum type="arabicPeriod"/>
            </a:pPr>
            <a:r>
              <a:rPr lang="en-US" sz="3999">
                <a:solidFill>
                  <a:srgbClr val="FFFFFF"/>
                </a:solidFill>
                <a:latin typeface="Alegreya"/>
              </a:rPr>
              <a:t>We have not copied the work (the code, the results etc.) that someone else has done.</a:t>
            </a:r>
          </a:p>
          <a:p>
            <a:pPr marL="863599" lvl="1" indent="-431800">
              <a:lnSpc>
                <a:spcPts val="4799"/>
              </a:lnSpc>
              <a:buAutoNum type="arabicPeriod"/>
            </a:pPr>
            <a:r>
              <a:rPr lang="en-US" sz="3999">
                <a:solidFill>
                  <a:srgbClr val="FFFFFF"/>
                </a:solidFill>
                <a:latin typeface="Alegreya"/>
              </a:rPr>
              <a:t>Concepts, understanding and insights we will be describing are our own.</a:t>
            </a:r>
          </a:p>
          <a:p>
            <a:pPr marL="863599" lvl="1" indent="-431800">
              <a:lnSpc>
                <a:spcPts val="4799"/>
              </a:lnSpc>
              <a:buAutoNum type="arabicPeriod"/>
            </a:pPr>
            <a:r>
              <a:rPr lang="en-US" sz="3999">
                <a:solidFill>
                  <a:srgbClr val="FFFFFF"/>
                </a:solidFill>
                <a:latin typeface="Alegreya"/>
              </a:rPr>
              <a:t>We make this pledge truthfully. We know that violation of this solemn pledge can carry grave consequences.</a:t>
            </a:r>
          </a:p>
          <a:p>
            <a:pPr algn="just">
              <a:lnSpc>
                <a:spcPts val="4799"/>
              </a:lnSpc>
            </a:pPr>
            <a:endParaRPr lang="en-US" sz="3999">
              <a:solidFill>
                <a:srgbClr val="FFFFFF"/>
              </a:solidFill>
              <a:latin typeface="Alegreya"/>
            </a:endParaRPr>
          </a:p>
          <a:p>
            <a:pPr algn="just">
              <a:lnSpc>
                <a:spcPts val="4799"/>
              </a:lnSpc>
            </a:pPr>
            <a:endParaRPr lang="en-US" sz="3999">
              <a:solidFill>
                <a:srgbClr val="FFFFFF"/>
              </a:solidFill>
              <a:latin typeface="Alegreya"/>
            </a:endParaRPr>
          </a:p>
          <a:p>
            <a:pPr algn="just">
              <a:lnSpc>
                <a:spcPts val="4799"/>
              </a:lnSpc>
            </a:pPr>
            <a:endParaRPr lang="en-US" sz="3999">
              <a:solidFill>
                <a:srgbClr val="FFFFFF"/>
              </a:solidFill>
              <a:latin typeface="Alegreya"/>
            </a:endParaRPr>
          </a:p>
          <a:p>
            <a:pPr algn="just">
              <a:lnSpc>
                <a:spcPts val="4799"/>
              </a:lnSpc>
              <a:spcBef>
                <a:spcPct val="0"/>
              </a:spcBef>
            </a:pPr>
            <a:endParaRPr lang="en-US" sz="3999">
              <a:solidFill>
                <a:srgbClr val="FFFFFF"/>
              </a:solidFill>
              <a:latin typeface="Alegreya"/>
            </a:endParaRPr>
          </a:p>
        </p:txBody>
      </p:sp>
      <p:sp>
        <p:nvSpPr>
          <p:cNvPr id="3" name="Freeform 3"/>
          <p:cNvSpPr/>
          <p:nvPr/>
        </p:nvSpPr>
        <p:spPr>
          <a:xfrm>
            <a:off x="15136436" y="7250309"/>
            <a:ext cx="3151564" cy="1161980"/>
          </a:xfrm>
          <a:custGeom>
            <a:avLst/>
            <a:gdLst/>
            <a:ahLst/>
            <a:cxnLst/>
            <a:rect l="l" t="t" r="r" b="b"/>
            <a:pathLst>
              <a:path w="3151564" h="1161980">
                <a:moveTo>
                  <a:pt x="0" y="0"/>
                </a:moveTo>
                <a:lnTo>
                  <a:pt x="3151564" y="0"/>
                </a:lnTo>
                <a:lnTo>
                  <a:pt x="3151564" y="1161979"/>
                </a:lnTo>
                <a:lnTo>
                  <a:pt x="0" y="1161979"/>
                </a:lnTo>
                <a:lnTo>
                  <a:pt x="0" y="0"/>
                </a:lnTo>
                <a:close/>
              </a:path>
            </a:pathLst>
          </a:custGeom>
          <a:blipFill>
            <a:blip r:embed="rId2"/>
            <a:stretch>
              <a:fillRect t="-6932" b="-36307"/>
            </a:stretch>
          </a:blipFill>
        </p:spPr>
      </p:sp>
      <p:sp>
        <p:nvSpPr>
          <p:cNvPr id="4" name="Freeform 4"/>
          <p:cNvSpPr/>
          <p:nvPr/>
        </p:nvSpPr>
        <p:spPr>
          <a:xfrm>
            <a:off x="15136436" y="5792327"/>
            <a:ext cx="3151564" cy="1457982"/>
          </a:xfrm>
          <a:custGeom>
            <a:avLst/>
            <a:gdLst/>
            <a:ahLst/>
            <a:cxnLst/>
            <a:rect l="l" t="t" r="r" b="b"/>
            <a:pathLst>
              <a:path w="3151564" h="1457982">
                <a:moveTo>
                  <a:pt x="0" y="0"/>
                </a:moveTo>
                <a:lnTo>
                  <a:pt x="3151564" y="0"/>
                </a:lnTo>
                <a:lnTo>
                  <a:pt x="3151564" y="1457982"/>
                </a:lnTo>
                <a:lnTo>
                  <a:pt x="0" y="1457982"/>
                </a:lnTo>
                <a:lnTo>
                  <a:pt x="0" y="0"/>
                </a:lnTo>
                <a:close/>
              </a:path>
            </a:pathLst>
          </a:custGeom>
          <a:blipFill>
            <a:blip r:embed="rId3"/>
            <a:stretch>
              <a:fillRect r="-5254"/>
            </a:stretch>
          </a:blipFill>
        </p:spPr>
      </p:sp>
      <p:sp>
        <p:nvSpPr>
          <p:cNvPr id="5" name="Freeform 5"/>
          <p:cNvSpPr/>
          <p:nvPr/>
        </p:nvSpPr>
        <p:spPr>
          <a:xfrm>
            <a:off x="15136436" y="8426286"/>
            <a:ext cx="3208402" cy="1860714"/>
          </a:xfrm>
          <a:custGeom>
            <a:avLst/>
            <a:gdLst/>
            <a:ahLst/>
            <a:cxnLst/>
            <a:rect l="l" t="t" r="r" b="b"/>
            <a:pathLst>
              <a:path w="3208402" h="1860714">
                <a:moveTo>
                  <a:pt x="0" y="0"/>
                </a:moveTo>
                <a:lnTo>
                  <a:pt x="3208402" y="0"/>
                </a:lnTo>
                <a:lnTo>
                  <a:pt x="3208402" y="1860714"/>
                </a:lnTo>
                <a:lnTo>
                  <a:pt x="0" y="1860714"/>
                </a:lnTo>
                <a:lnTo>
                  <a:pt x="0" y="0"/>
                </a:lnTo>
                <a:close/>
              </a:path>
            </a:pathLst>
          </a:custGeom>
          <a:blipFill>
            <a:blip r:embed="rId4"/>
            <a:stretch>
              <a:fillRect t="-1692" b="-1692"/>
            </a:stretch>
          </a:blipFill>
        </p:spPr>
      </p:sp>
      <p:sp>
        <p:nvSpPr>
          <p:cNvPr id="6" name="Freeform 6"/>
          <p:cNvSpPr/>
          <p:nvPr/>
        </p:nvSpPr>
        <p:spPr>
          <a:xfrm>
            <a:off x="11820047" y="8426286"/>
            <a:ext cx="3373227" cy="1848286"/>
          </a:xfrm>
          <a:custGeom>
            <a:avLst/>
            <a:gdLst/>
            <a:ahLst/>
            <a:cxnLst/>
            <a:rect l="l" t="t" r="r" b="b"/>
            <a:pathLst>
              <a:path w="3373227" h="1848286">
                <a:moveTo>
                  <a:pt x="0" y="0"/>
                </a:moveTo>
                <a:lnTo>
                  <a:pt x="3373227" y="0"/>
                </a:lnTo>
                <a:lnTo>
                  <a:pt x="3373227" y="1848286"/>
                </a:lnTo>
                <a:lnTo>
                  <a:pt x="0" y="1848286"/>
                </a:lnTo>
                <a:lnTo>
                  <a:pt x="0" y="0"/>
                </a:lnTo>
                <a:close/>
              </a:path>
            </a:pathLst>
          </a:custGeom>
          <a:blipFill>
            <a:blip r:embed="rId5"/>
            <a:stretch>
              <a:fillRect t="-16134" b="-16134"/>
            </a:stretch>
          </a:blipFill>
        </p:spPr>
      </p:sp>
      <p:sp>
        <p:nvSpPr>
          <p:cNvPr id="7" name="Freeform 7"/>
          <p:cNvSpPr/>
          <p:nvPr/>
        </p:nvSpPr>
        <p:spPr>
          <a:xfrm>
            <a:off x="0" y="8412288"/>
            <a:ext cx="11820047" cy="1874712"/>
          </a:xfrm>
          <a:custGeom>
            <a:avLst/>
            <a:gdLst/>
            <a:ahLst/>
            <a:cxnLst/>
            <a:rect l="l" t="t" r="r" b="b"/>
            <a:pathLst>
              <a:path w="11820047" h="1874712">
                <a:moveTo>
                  <a:pt x="0" y="0"/>
                </a:moveTo>
                <a:lnTo>
                  <a:pt x="11820047" y="0"/>
                </a:lnTo>
                <a:lnTo>
                  <a:pt x="11820047" y="1874712"/>
                </a:lnTo>
                <a:lnTo>
                  <a:pt x="0" y="1874712"/>
                </a:lnTo>
                <a:lnTo>
                  <a:pt x="0" y="0"/>
                </a:lnTo>
                <a:close/>
              </a:path>
            </a:pathLst>
          </a:custGeom>
          <a:blipFill>
            <a:blip r:embed="rId6"/>
            <a:stretch>
              <a:fillRect t="-5648" b="-5648"/>
            </a:stretch>
          </a:blipFill>
        </p:spPr>
      </p:sp>
      <p:sp>
        <p:nvSpPr>
          <p:cNvPr id="8" name="Freeform 8"/>
          <p:cNvSpPr/>
          <p:nvPr/>
        </p:nvSpPr>
        <p:spPr>
          <a:xfrm>
            <a:off x="15136436" y="4000198"/>
            <a:ext cx="3151564" cy="1782604"/>
          </a:xfrm>
          <a:custGeom>
            <a:avLst/>
            <a:gdLst/>
            <a:ahLst/>
            <a:cxnLst/>
            <a:rect l="l" t="t" r="r" b="b"/>
            <a:pathLst>
              <a:path w="3151564" h="1782604">
                <a:moveTo>
                  <a:pt x="0" y="0"/>
                </a:moveTo>
                <a:lnTo>
                  <a:pt x="3151564" y="0"/>
                </a:lnTo>
                <a:lnTo>
                  <a:pt x="3151564" y="1782604"/>
                </a:lnTo>
                <a:lnTo>
                  <a:pt x="0" y="1782604"/>
                </a:lnTo>
                <a:lnTo>
                  <a:pt x="0" y="0"/>
                </a:lnTo>
                <a:close/>
              </a:path>
            </a:pathLst>
          </a:custGeom>
          <a:blipFill>
            <a:blip r:embed="rId7"/>
            <a:stretch>
              <a:fillRect/>
            </a:stretch>
          </a:blipFill>
        </p:spPr>
      </p:sp>
      <p:sp>
        <p:nvSpPr>
          <p:cNvPr id="9" name="Freeform 9"/>
          <p:cNvSpPr/>
          <p:nvPr/>
        </p:nvSpPr>
        <p:spPr>
          <a:xfrm>
            <a:off x="15136436" y="2313555"/>
            <a:ext cx="3819770" cy="1677118"/>
          </a:xfrm>
          <a:custGeom>
            <a:avLst/>
            <a:gdLst/>
            <a:ahLst/>
            <a:cxnLst/>
            <a:rect l="l" t="t" r="r" b="b"/>
            <a:pathLst>
              <a:path w="3819770" h="1677118">
                <a:moveTo>
                  <a:pt x="0" y="0"/>
                </a:moveTo>
                <a:lnTo>
                  <a:pt x="3819770" y="0"/>
                </a:lnTo>
                <a:lnTo>
                  <a:pt x="3819770" y="1677118"/>
                </a:lnTo>
                <a:lnTo>
                  <a:pt x="0" y="1677118"/>
                </a:lnTo>
                <a:lnTo>
                  <a:pt x="0" y="0"/>
                </a:lnTo>
                <a:close/>
              </a:path>
            </a:pathLst>
          </a:custGeom>
          <a:blipFill>
            <a:blip r:embed="rId8"/>
            <a:stretch>
              <a:fillRect/>
            </a:stretch>
          </a:blipFill>
        </p:spPr>
      </p:sp>
      <p:sp>
        <p:nvSpPr>
          <p:cNvPr id="10" name="TextBox 10"/>
          <p:cNvSpPr txBox="1"/>
          <p:nvPr/>
        </p:nvSpPr>
        <p:spPr>
          <a:xfrm>
            <a:off x="1875954" y="767929"/>
            <a:ext cx="11653692" cy="1123910"/>
          </a:xfrm>
          <a:prstGeom prst="rect">
            <a:avLst/>
          </a:prstGeom>
        </p:spPr>
        <p:txBody>
          <a:bodyPr lIns="0" tIns="0" rIns="0" bIns="0" rtlCol="0" anchor="t">
            <a:spAutoFit/>
          </a:bodyPr>
          <a:lstStyle/>
          <a:p>
            <a:pPr algn="ctr">
              <a:lnSpc>
                <a:spcPts val="8823"/>
              </a:lnSpc>
            </a:pPr>
            <a:endParaRPr/>
          </a:p>
        </p:txBody>
      </p:sp>
      <p:sp>
        <p:nvSpPr>
          <p:cNvPr id="11" name="TextBox 11"/>
          <p:cNvSpPr txBox="1"/>
          <p:nvPr/>
        </p:nvSpPr>
        <p:spPr>
          <a:xfrm>
            <a:off x="3317154" y="357187"/>
            <a:ext cx="11653692" cy="1200150"/>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Honor Code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3828157" y="222249"/>
            <a:ext cx="10631686" cy="1336676"/>
          </a:xfrm>
          <a:prstGeom prst="rect">
            <a:avLst/>
          </a:prstGeom>
        </p:spPr>
        <p:txBody>
          <a:bodyPr lIns="0" tIns="0" rIns="0" bIns="0" rtlCol="0" anchor="t">
            <a:spAutoFit/>
          </a:bodyPr>
          <a:lstStyle/>
          <a:p>
            <a:pPr algn="ctr">
              <a:lnSpc>
                <a:spcPts val="9799"/>
              </a:lnSpc>
            </a:pPr>
            <a:r>
              <a:rPr lang="en-US" sz="6999">
                <a:solidFill>
                  <a:srgbClr val="10B5BF"/>
                </a:solidFill>
                <a:latin typeface="Alegreya Sans SC Bold"/>
              </a:rPr>
              <a:t>State Diagram : Pseudocode</a:t>
            </a:r>
          </a:p>
        </p:txBody>
      </p:sp>
      <p:sp>
        <p:nvSpPr>
          <p:cNvPr id="3" name="TextBox 3"/>
          <p:cNvSpPr txBox="1"/>
          <p:nvPr/>
        </p:nvSpPr>
        <p:spPr>
          <a:xfrm>
            <a:off x="806532" y="1666875"/>
            <a:ext cx="16674936" cy="9286875"/>
          </a:xfrm>
          <a:prstGeom prst="rect">
            <a:avLst/>
          </a:prstGeom>
        </p:spPr>
        <p:txBody>
          <a:bodyPr lIns="0" tIns="0" rIns="0" bIns="0" rtlCol="0" anchor="t">
            <a:spAutoFit/>
          </a:bodyPr>
          <a:lstStyle/>
          <a:p>
            <a:pPr algn="just">
              <a:lnSpc>
                <a:spcPts val="2639"/>
              </a:lnSpc>
              <a:spcBef>
                <a:spcPct val="0"/>
              </a:spcBef>
            </a:pPr>
            <a:r>
              <a:rPr lang="en-US" sz="2199">
                <a:solidFill>
                  <a:srgbClr val="FFFFFF"/>
                </a:solidFill>
                <a:latin typeface="Poppins Medium"/>
              </a:rPr>
              <a:t>state_diag(G, Kc, n)</a:t>
            </a:r>
          </a:p>
          <a:p>
            <a:pPr algn="just">
              <a:lnSpc>
                <a:spcPts val="2639"/>
              </a:lnSpc>
              <a:spcBef>
                <a:spcPct val="0"/>
              </a:spcBef>
            </a:pPr>
            <a:r>
              <a:rPr lang="en-US" sz="2199">
                <a:solidFill>
                  <a:srgbClr val="FFFFFF"/>
                </a:solidFill>
                <a:latin typeface="Poppins Medium"/>
              </a:rPr>
              <a:t>  </a:t>
            </a:r>
          </a:p>
          <a:p>
            <a:pPr algn="just">
              <a:lnSpc>
                <a:spcPts val="2639"/>
              </a:lnSpc>
              <a:spcBef>
                <a:spcPct val="0"/>
              </a:spcBef>
            </a:pPr>
            <a:r>
              <a:rPr lang="en-US" sz="2199">
                <a:solidFill>
                  <a:srgbClr val="FFFFFF"/>
                </a:solidFill>
                <a:latin typeface="Poppins Medium"/>
              </a:rPr>
              <a:t>    no_of_states = 2^(Kc-1)                                                    // Calculate the number of states              </a:t>
            </a:r>
          </a:p>
          <a:p>
            <a:pPr algn="just">
              <a:lnSpc>
                <a:spcPts val="2639"/>
              </a:lnSpc>
              <a:spcBef>
                <a:spcPct val="0"/>
              </a:spcBef>
            </a:pPr>
            <a:r>
              <a:rPr lang="en-US" sz="2199">
                <a:solidFill>
                  <a:srgbClr val="FFFFFF"/>
                </a:solidFill>
                <a:latin typeface="Poppins Medium"/>
              </a:rPr>
              <a:t>    </a:t>
            </a:r>
          </a:p>
          <a:p>
            <a:pPr algn="just">
              <a:lnSpc>
                <a:spcPts val="2639"/>
              </a:lnSpc>
              <a:spcBef>
                <a:spcPct val="0"/>
              </a:spcBef>
            </a:pPr>
            <a:r>
              <a:rPr lang="en-US" sz="2199">
                <a:solidFill>
                  <a:srgbClr val="FFFFFF"/>
                </a:solidFill>
                <a:latin typeface="Poppins Medium"/>
              </a:rPr>
              <a:t>    arr = zeros(no_of_states, Kc-1)                                         // Initialize an array to store state transitions(2D Array)</a:t>
            </a:r>
          </a:p>
          <a:p>
            <a:pPr algn="just">
              <a:lnSpc>
                <a:spcPts val="2639"/>
              </a:lnSpc>
              <a:spcBef>
                <a:spcPct val="0"/>
              </a:spcBef>
            </a:pPr>
            <a:r>
              <a:rPr lang="en-US" sz="2199">
                <a:solidFill>
                  <a:srgbClr val="FFFFFF"/>
                </a:solidFill>
                <a:latin typeface="Poppins Medium"/>
              </a:rPr>
              <a:t>    </a:t>
            </a:r>
          </a:p>
          <a:p>
            <a:pPr algn="just">
              <a:lnSpc>
                <a:spcPts val="2639"/>
              </a:lnSpc>
              <a:spcBef>
                <a:spcPct val="0"/>
              </a:spcBef>
            </a:pPr>
            <a:r>
              <a:rPr lang="en-US" sz="2199">
                <a:solidFill>
                  <a:srgbClr val="FFFFFF"/>
                </a:solidFill>
                <a:latin typeface="Poppins Medium"/>
              </a:rPr>
              <a:t>    for i = 0 to no_of_states-1                                                  // Generate all possible states</a:t>
            </a:r>
          </a:p>
          <a:p>
            <a:pPr algn="just">
              <a:lnSpc>
                <a:spcPts val="2639"/>
              </a:lnSpc>
              <a:spcBef>
                <a:spcPct val="0"/>
              </a:spcBef>
            </a:pPr>
            <a:r>
              <a:rPr lang="en-US" sz="2199">
                <a:solidFill>
                  <a:srgbClr val="FFFFFF"/>
                </a:solidFill>
                <a:latin typeface="Poppins Medium"/>
              </a:rPr>
              <a:t>                                               </a:t>
            </a:r>
          </a:p>
          <a:p>
            <a:pPr algn="just">
              <a:lnSpc>
                <a:spcPts val="2639"/>
              </a:lnSpc>
              <a:spcBef>
                <a:spcPct val="0"/>
              </a:spcBef>
            </a:pPr>
            <a:r>
              <a:rPr lang="en-US" sz="2199">
                <a:solidFill>
                  <a:srgbClr val="FFFFFF"/>
                </a:solidFill>
                <a:latin typeface="Poppins Medium"/>
              </a:rPr>
              <a:t>        x = int_to_binary(i, Kc-1)</a:t>
            </a:r>
          </a:p>
          <a:p>
            <a:pPr algn="just">
              <a:lnSpc>
                <a:spcPts val="2639"/>
              </a:lnSpc>
              <a:spcBef>
                <a:spcPct val="0"/>
              </a:spcBef>
            </a:pPr>
            <a:r>
              <a:rPr lang="en-US" sz="2199">
                <a:solidFill>
                  <a:srgbClr val="FFFFFF"/>
                </a:solidFill>
                <a:latin typeface="Poppins Medium"/>
              </a:rPr>
              <a:t>        x1 = transpose(x)</a:t>
            </a:r>
          </a:p>
          <a:p>
            <a:pPr algn="just">
              <a:lnSpc>
                <a:spcPts val="2639"/>
              </a:lnSpc>
              <a:spcBef>
                <a:spcPct val="0"/>
              </a:spcBef>
            </a:pPr>
            <a:r>
              <a:rPr lang="en-US" sz="2199">
                <a:solidFill>
                  <a:srgbClr val="FFFFFF"/>
                </a:solidFill>
                <a:latin typeface="Poppins Medium"/>
              </a:rPr>
              <a:t>        arr[i+1, :] = x1</a:t>
            </a:r>
          </a:p>
          <a:p>
            <a:pPr algn="just">
              <a:lnSpc>
                <a:spcPts val="2639"/>
              </a:lnSpc>
              <a:spcBef>
                <a:spcPct val="0"/>
              </a:spcBef>
            </a:pPr>
            <a:endParaRPr lang="en-US" sz="2199">
              <a:solidFill>
                <a:srgbClr val="FFFFFF"/>
              </a:solidFill>
              <a:latin typeface="Poppins Medium"/>
            </a:endParaRPr>
          </a:p>
          <a:p>
            <a:pPr algn="just">
              <a:lnSpc>
                <a:spcPts val="2639"/>
              </a:lnSpc>
              <a:spcBef>
                <a:spcPct val="0"/>
              </a:spcBef>
            </a:pPr>
            <a:r>
              <a:rPr lang="en-US" sz="2199">
                <a:solidFill>
                  <a:srgbClr val="FFFFFF"/>
                </a:solidFill>
                <a:latin typeface="Poppins Medium"/>
              </a:rPr>
              <a:t>    </a:t>
            </a:r>
          </a:p>
          <a:p>
            <a:pPr algn="just">
              <a:lnSpc>
                <a:spcPts val="2639"/>
              </a:lnSpc>
              <a:spcBef>
                <a:spcPct val="0"/>
              </a:spcBef>
            </a:pPr>
            <a:r>
              <a:rPr lang="en-US" sz="2199">
                <a:solidFill>
                  <a:srgbClr val="FFFFFF"/>
                </a:solidFill>
                <a:latin typeface="Poppins Medium"/>
              </a:rPr>
              <a:t>    state_diagram = zeros(no_of_states, 4)                          // Initialize an array to store the state diagram</a:t>
            </a:r>
          </a:p>
          <a:p>
            <a:pPr algn="just">
              <a:lnSpc>
                <a:spcPts val="2639"/>
              </a:lnSpc>
              <a:spcBef>
                <a:spcPct val="0"/>
              </a:spcBef>
            </a:pPr>
            <a:endParaRPr lang="en-US" sz="2199">
              <a:solidFill>
                <a:srgbClr val="FFFFFF"/>
              </a:solidFill>
              <a:latin typeface="Poppins Medium"/>
            </a:endParaRPr>
          </a:p>
          <a:p>
            <a:pPr algn="just">
              <a:lnSpc>
                <a:spcPts val="2639"/>
              </a:lnSpc>
              <a:spcBef>
                <a:spcPct val="0"/>
              </a:spcBef>
            </a:pPr>
            <a:r>
              <a:rPr lang="en-US" sz="2199">
                <a:solidFill>
                  <a:srgbClr val="FFFFFF"/>
                </a:solidFill>
                <a:latin typeface="Poppins Medium"/>
              </a:rPr>
              <a:t>     // In the first and the second columns, we are storing the output for the input bit 0 and 1</a:t>
            </a:r>
          </a:p>
          <a:p>
            <a:pPr algn="just">
              <a:lnSpc>
                <a:spcPts val="2639"/>
              </a:lnSpc>
              <a:spcBef>
                <a:spcPct val="0"/>
              </a:spcBef>
            </a:pPr>
            <a:r>
              <a:rPr lang="en-US" sz="2199">
                <a:solidFill>
                  <a:srgbClr val="FFFFFF"/>
                </a:solidFill>
                <a:latin typeface="Poppins Medium"/>
              </a:rPr>
              <a:t>     // For the third and fourth columns we are storing the next states for input bit 0 and 1 </a:t>
            </a:r>
          </a:p>
          <a:p>
            <a:pPr algn="just">
              <a:lnSpc>
                <a:spcPts val="2639"/>
              </a:lnSpc>
              <a:spcBef>
                <a:spcPct val="0"/>
              </a:spcBef>
            </a:pPr>
            <a:endParaRPr lang="en-US" sz="2199">
              <a:solidFill>
                <a:srgbClr val="FFFFFF"/>
              </a:solidFill>
              <a:latin typeface="Poppins Medium"/>
            </a:endParaRPr>
          </a:p>
          <a:p>
            <a:pPr algn="just">
              <a:lnSpc>
                <a:spcPts val="2639"/>
              </a:lnSpc>
              <a:spcBef>
                <a:spcPct val="0"/>
              </a:spcBef>
            </a:pPr>
            <a:r>
              <a:rPr lang="en-US" sz="2199">
                <a:solidFill>
                  <a:srgbClr val="FFFFFF"/>
                </a:solidFill>
                <a:latin typeface="Poppins Medium"/>
              </a:rPr>
              <a:t>  for i = 1 to no_of_states:</a:t>
            </a:r>
          </a:p>
          <a:p>
            <a:pPr algn="just">
              <a:lnSpc>
                <a:spcPts val="2639"/>
              </a:lnSpc>
              <a:spcBef>
                <a:spcPct val="0"/>
              </a:spcBef>
            </a:pPr>
            <a:endParaRPr lang="en-US" sz="2199">
              <a:solidFill>
                <a:srgbClr val="FFFFFF"/>
              </a:solidFill>
              <a:latin typeface="Poppins Medium"/>
            </a:endParaRPr>
          </a:p>
          <a:p>
            <a:pPr algn="just">
              <a:lnSpc>
                <a:spcPts val="2639"/>
              </a:lnSpc>
              <a:spcBef>
                <a:spcPct val="0"/>
              </a:spcBef>
            </a:pPr>
            <a:r>
              <a:rPr lang="en-US" sz="2199">
                <a:solidFill>
                  <a:srgbClr val="FFFFFF"/>
                </a:solidFill>
                <a:latin typeface="Poppins Medium"/>
              </a:rPr>
              <a:t>        arr0 = arr[i, :]                                                                      </a:t>
            </a:r>
          </a:p>
          <a:p>
            <a:pPr algn="just">
              <a:lnSpc>
                <a:spcPts val="2639"/>
              </a:lnSpc>
              <a:spcBef>
                <a:spcPct val="0"/>
              </a:spcBef>
            </a:pPr>
            <a:r>
              <a:rPr lang="en-US" sz="2199">
                <a:solidFill>
                  <a:srgbClr val="FFFFFF"/>
                </a:solidFill>
                <a:latin typeface="Poppins Medium"/>
              </a:rPr>
              <a:t>        arr0 = concatenate(0, arr0)</a:t>
            </a:r>
          </a:p>
          <a:p>
            <a:pPr algn="just">
              <a:lnSpc>
                <a:spcPts val="2639"/>
              </a:lnSpc>
              <a:spcBef>
                <a:spcPct val="0"/>
              </a:spcBef>
            </a:pPr>
            <a:r>
              <a:rPr lang="en-US" sz="2199">
                <a:solidFill>
                  <a:srgbClr val="FFFFFF"/>
                </a:solidFill>
                <a:latin typeface="Poppins Medium"/>
              </a:rPr>
              <a:t>        op0 = mod(matrix_multiplication(G, arr0), 2)               // Compute the output for transition on input 0</a:t>
            </a:r>
          </a:p>
          <a:p>
            <a:pPr algn="just">
              <a:lnSpc>
                <a:spcPts val="2639"/>
              </a:lnSpc>
              <a:spcBef>
                <a:spcPct val="0"/>
              </a:spcBef>
            </a:pPr>
            <a:r>
              <a:rPr lang="en-US" sz="2199">
                <a:solidFill>
                  <a:srgbClr val="FFFFFF"/>
                </a:solidFill>
                <a:latin typeface="Poppins Medium"/>
              </a:rPr>
              <a:t>        state_diagram[i, 1] = binary_to_int(op0, n)</a:t>
            </a:r>
          </a:p>
          <a:p>
            <a:pPr algn="just">
              <a:lnSpc>
                <a:spcPts val="2639"/>
              </a:lnSpc>
              <a:spcBef>
                <a:spcPct val="0"/>
              </a:spcBef>
            </a:pPr>
            <a:r>
              <a:rPr lang="en-US" sz="2199">
                <a:solidFill>
                  <a:srgbClr val="FFFFFF"/>
                </a:solidFill>
                <a:latin typeface="Poppins Medium"/>
              </a:rPr>
              <a:t>        </a:t>
            </a:r>
          </a:p>
          <a:p>
            <a:pPr algn="just">
              <a:lnSpc>
                <a:spcPts val="2639"/>
              </a:lnSpc>
              <a:spcBef>
                <a:spcPct val="0"/>
              </a:spcBef>
            </a:pPr>
            <a:r>
              <a:rPr lang="en-US" sz="2199">
                <a:solidFill>
                  <a:srgbClr val="FFFFFF"/>
                </a:solidFill>
                <a:latin typeface="Poppins Medium"/>
              </a:rPr>
              <a:t>        </a:t>
            </a:r>
          </a:p>
          <a:p>
            <a:pPr algn="just">
              <a:lnSpc>
                <a:spcPts val="2639"/>
              </a:lnSpc>
              <a:spcBef>
                <a:spcPct val="0"/>
              </a:spcBef>
            </a:pPr>
            <a:r>
              <a:rPr lang="en-US" sz="2199">
                <a:solidFill>
                  <a:srgbClr val="FFFFFF"/>
                </a:solidFill>
                <a:latin typeface="Poppins Medium"/>
              </a:rPr>
              <a:t>        </a:t>
            </a:r>
          </a:p>
          <a:p>
            <a:pPr algn="just">
              <a:lnSpc>
                <a:spcPts val="2322"/>
              </a:lnSpc>
              <a:spcBef>
                <a:spcPct val="0"/>
              </a:spcBef>
            </a:pPr>
            <a:r>
              <a:rPr lang="en-US" sz="1935">
                <a:solidFill>
                  <a:srgbClr val="FFFFFF"/>
                </a:solidFill>
                <a:latin typeface="Poppins Medium"/>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642938"/>
            <a:ext cx="16595813" cy="9001125"/>
          </a:xfrm>
          <a:prstGeom prst="rect">
            <a:avLst/>
          </a:prstGeom>
        </p:spPr>
        <p:txBody>
          <a:bodyPr lIns="0" tIns="0" rIns="0" bIns="0" rtlCol="0" anchor="t">
            <a:spAutoFit/>
          </a:bodyPr>
          <a:lstStyle/>
          <a:p>
            <a:pPr>
              <a:lnSpc>
                <a:spcPts val="2639"/>
              </a:lnSpc>
              <a:spcBef>
                <a:spcPct val="0"/>
              </a:spcBef>
            </a:pPr>
            <a:endParaRPr/>
          </a:p>
          <a:p>
            <a:pPr>
              <a:lnSpc>
                <a:spcPts val="2639"/>
              </a:lnSpc>
              <a:spcBef>
                <a:spcPct val="0"/>
              </a:spcBef>
            </a:pPr>
            <a:r>
              <a:rPr lang="en-US" sz="2199">
                <a:solidFill>
                  <a:srgbClr val="FFFFFF"/>
                </a:solidFill>
                <a:latin typeface="Poppins Medium"/>
              </a:rPr>
              <a:t>        next_state0 = [] </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for j = 1 to Kc-1:</a:t>
            </a:r>
          </a:p>
          <a:p>
            <a:pPr>
              <a:lnSpc>
                <a:spcPts val="2639"/>
              </a:lnSpc>
              <a:spcBef>
                <a:spcPct val="0"/>
              </a:spcBef>
            </a:pPr>
            <a:r>
              <a:rPr lang="en-US" sz="2199">
                <a:solidFill>
                  <a:srgbClr val="FFFFFF"/>
                </a:solidFill>
                <a:latin typeface="Poppins Medium"/>
              </a:rPr>
              <a:t>            next_state0 = concatenate(next_state0, arr0[j])                 // Determine next state for transition on input 0</a:t>
            </a:r>
          </a:p>
          <a:p>
            <a:pPr>
              <a:lnSpc>
                <a:spcPts val="2639"/>
              </a:lnSpc>
              <a:spcBef>
                <a:spcPct val="0"/>
              </a:spcBef>
            </a:pPr>
            <a:r>
              <a:rPr lang="en-US" sz="2199">
                <a:solidFill>
                  <a:srgbClr val="FFFFFF"/>
                </a:solidFill>
                <a:latin typeface="Poppins Medium"/>
              </a:rPr>
              <a:t>            next_state_index0 = binary_to_int(next_state0, Kc-1)   </a:t>
            </a:r>
          </a:p>
          <a:p>
            <a:pPr>
              <a:lnSpc>
                <a:spcPts val="2639"/>
              </a:lnSpc>
              <a:spcBef>
                <a:spcPct val="0"/>
              </a:spcBef>
            </a:pPr>
            <a:r>
              <a:rPr lang="en-US" sz="2199">
                <a:solidFill>
                  <a:srgbClr val="FFFFFF"/>
                </a:solidFill>
                <a:latin typeface="Poppins Medium"/>
              </a:rPr>
              <a:t>     </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state_diagram[i, 3] = next_state_index0</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arr1 = arr[i, :]</a:t>
            </a:r>
          </a:p>
          <a:p>
            <a:pPr>
              <a:lnSpc>
                <a:spcPts val="2639"/>
              </a:lnSpc>
              <a:spcBef>
                <a:spcPct val="0"/>
              </a:spcBef>
            </a:pPr>
            <a:r>
              <a:rPr lang="en-US" sz="2199">
                <a:solidFill>
                  <a:srgbClr val="FFFFFF"/>
                </a:solidFill>
                <a:latin typeface="Poppins Medium"/>
              </a:rPr>
              <a:t>             arr1 = concatenate(1, arr1)</a:t>
            </a:r>
          </a:p>
          <a:p>
            <a:pPr>
              <a:lnSpc>
                <a:spcPts val="2639"/>
              </a:lnSpc>
              <a:spcBef>
                <a:spcPct val="0"/>
              </a:spcBef>
            </a:pPr>
            <a:r>
              <a:rPr lang="en-US" sz="2199">
                <a:solidFill>
                  <a:srgbClr val="FFFFFF"/>
                </a:solidFill>
                <a:latin typeface="Poppins Medium"/>
              </a:rPr>
              <a:t>             op1 = mod(matrix_multiplication(G, arr1), 2)                        // Compute the output for transition on input 1</a:t>
            </a:r>
          </a:p>
          <a:p>
            <a:pPr>
              <a:lnSpc>
                <a:spcPts val="2639"/>
              </a:lnSpc>
              <a:spcBef>
                <a:spcPct val="0"/>
              </a:spcBef>
            </a:pPr>
            <a:r>
              <a:rPr lang="en-US" sz="2199">
                <a:solidFill>
                  <a:srgbClr val="FFFFFF"/>
                </a:solidFill>
                <a:latin typeface="Poppins Medium"/>
              </a:rPr>
              <a:t>             state_diagram[i, 2] = binary_to_int(op1, n)</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next_state1 = []</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for j = 1 to Kc-1</a:t>
            </a:r>
          </a:p>
          <a:p>
            <a:pPr>
              <a:lnSpc>
                <a:spcPts val="2639"/>
              </a:lnSpc>
              <a:spcBef>
                <a:spcPct val="0"/>
              </a:spcBef>
            </a:pPr>
            <a:r>
              <a:rPr lang="en-US" sz="2199">
                <a:solidFill>
                  <a:srgbClr val="FFFFFF"/>
                </a:solidFill>
                <a:latin typeface="Poppins Medium"/>
              </a:rPr>
              <a:t>            next_state1 = concatenate(next_state1, arr1[j])                    // Determine next state for transition on input 1</a:t>
            </a:r>
          </a:p>
          <a:p>
            <a:pPr>
              <a:lnSpc>
                <a:spcPts val="2639"/>
              </a:lnSpc>
              <a:spcBef>
                <a:spcPct val="0"/>
              </a:spcBef>
            </a:pPr>
            <a:r>
              <a:rPr lang="en-US" sz="2199">
                <a:solidFill>
                  <a:srgbClr val="FFFFFF"/>
                </a:solidFill>
                <a:latin typeface="Poppins Medium"/>
              </a:rPr>
              <a:t>            next_state_index1 = binary_to_int(next_state1, Kc-1)     </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state_diagram[i, 4] = next_state_index1</a:t>
            </a:r>
          </a:p>
          <a:p>
            <a:pPr>
              <a:lnSpc>
                <a:spcPts val="2639"/>
              </a:lnSpc>
              <a:spcBef>
                <a:spcPct val="0"/>
              </a:spcBef>
            </a:pPr>
            <a:r>
              <a:rPr lang="en-US" sz="2199">
                <a:solidFill>
                  <a:srgbClr val="FFFFFF"/>
                </a:solidFill>
                <a:latin typeface="Poppins Medium"/>
              </a:rPr>
              <a:t>    </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return state_diagram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5108476" y="56213"/>
            <a:ext cx="8071049" cy="1176021"/>
          </a:xfrm>
          <a:prstGeom prst="rect">
            <a:avLst/>
          </a:prstGeom>
        </p:spPr>
        <p:txBody>
          <a:bodyPr lIns="0" tIns="0" rIns="0" bIns="0" rtlCol="0" anchor="t">
            <a:spAutoFit/>
          </a:bodyPr>
          <a:lstStyle/>
          <a:p>
            <a:pPr algn="ctr">
              <a:lnSpc>
                <a:spcPts val="8679"/>
              </a:lnSpc>
            </a:pPr>
            <a:r>
              <a:rPr lang="en-US" sz="6199">
                <a:solidFill>
                  <a:srgbClr val="10B5BF"/>
                </a:solidFill>
                <a:latin typeface="Alegreya Sans SC Bold"/>
              </a:rPr>
              <a:t>Viterbi Decoding(Hard)</a:t>
            </a:r>
          </a:p>
        </p:txBody>
      </p:sp>
      <p:sp>
        <p:nvSpPr>
          <p:cNvPr id="3" name="TextBox 3"/>
          <p:cNvSpPr txBox="1"/>
          <p:nvPr/>
        </p:nvSpPr>
        <p:spPr>
          <a:xfrm>
            <a:off x="990967" y="1470428"/>
            <a:ext cx="16307991" cy="9258300"/>
          </a:xfrm>
          <a:prstGeom prst="rect">
            <a:avLst/>
          </a:prstGeom>
        </p:spPr>
        <p:txBody>
          <a:bodyPr lIns="0" tIns="0" rIns="0" bIns="0" rtlCol="0" anchor="t">
            <a:spAutoFit/>
          </a:bodyPr>
          <a:lstStyle/>
          <a:p>
            <a:pPr>
              <a:lnSpc>
                <a:spcPts val="2528"/>
              </a:lnSpc>
              <a:spcBef>
                <a:spcPct val="0"/>
              </a:spcBef>
            </a:pPr>
            <a:r>
              <a:rPr lang="en-US" sz="2106">
                <a:solidFill>
                  <a:srgbClr val="FFFFFF"/>
                </a:solidFill>
                <a:latin typeface="Poppins Medium"/>
              </a:rPr>
              <a:t>decoding_hard(s, Kc, n, demod_seq, inp_len)</a:t>
            </a:r>
          </a:p>
          <a:p>
            <a:pPr>
              <a:lnSpc>
                <a:spcPts val="2528"/>
              </a:lnSpc>
              <a:spcBef>
                <a:spcPct val="0"/>
              </a:spcBef>
            </a:pPr>
            <a:endParaRPr lang="en-US" sz="2106">
              <a:solidFill>
                <a:srgbClr val="FFFFFF"/>
              </a:solidFill>
              <a:latin typeface="Poppins Medium"/>
            </a:endParaRPr>
          </a:p>
          <a:p>
            <a:pPr>
              <a:lnSpc>
                <a:spcPts val="2528"/>
              </a:lnSpc>
              <a:spcBef>
                <a:spcPct val="0"/>
              </a:spcBef>
            </a:pPr>
            <a:r>
              <a:rPr lang="en-US" sz="2106">
                <a:solidFill>
                  <a:srgbClr val="FFFFFF"/>
                </a:solidFill>
                <a:latin typeface="Poppins Medium"/>
              </a:rPr>
              <a:t>    rows = 2^(Kc-1)                                                       // Calculate the number of rows and columns in the trellis</a:t>
            </a:r>
          </a:p>
          <a:p>
            <a:pPr>
              <a:lnSpc>
                <a:spcPts val="2528"/>
              </a:lnSpc>
              <a:spcBef>
                <a:spcPct val="0"/>
              </a:spcBef>
            </a:pPr>
            <a:r>
              <a:rPr lang="en-US" sz="2106">
                <a:solidFill>
                  <a:srgbClr val="FFFFFF"/>
                </a:solidFill>
                <a:latin typeface="Poppins Medium"/>
              </a:rPr>
              <a:t>    cols = inp_len + 1</a:t>
            </a:r>
          </a:p>
          <a:p>
            <a:pPr>
              <a:lnSpc>
                <a:spcPts val="2528"/>
              </a:lnSpc>
              <a:spcBef>
                <a:spcPct val="0"/>
              </a:spcBef>
            </a:pPr>
            <a:endParaRPr lang="en-US" sz="2106">
              <a:solidFill>
                <a:srgbClr val="FFFFFF"/>
              </a:solidFill>
              <a:latin typeface="Poppins Medium"/>
            </a:endParaRPr>
          </a:p>
          <a:p>
            <a:pPr>
              <a:lnSpc>
                <a:spcPts val="2528"/>
              </a:lnSpc>
              <a:spcBef>
                <a:spcPct val="0"/>
              </a:spcBef>
            </a:pPr>
            <a:r>
              <a:rPr lang="en-US" sz="2106">
                <a:solidFill>
                  <a:srgbClr val="FFFFFF"/>
                </a:solidFill>
                <a:latin typeface="Poppins Medium"/>
              </a:rPr>
              <a:t>    val_arr = initialize_array(rows, cols, 1000)          // Initialize 2-D arrays to store values, previous states, and previous  </a:t>
            </a:r>
          </a:p>
          <a:p>
            <a:pPr>
              <a:lnSpc>
                <a:spcPts val="2528"/>
              </a:lnSpc>
              <a:spcBef>
                <a:spcPct val="0"/>
              </a:spcBef>
            </a:pPr>
            <a:r>
              <a:rPr lang="en-US" sz="2106">
                <a:solidFill>
                  <a:srgbClr val="FFFFFF"/>
                </a:solidFill>
                <a:latin typeface="Poppins Medium"/>
              </a:rPr>
              <a:t>                                                                                          values</a:t>
            </a:r>
          </a:p>
          <a:p>
            <a:pPr>
              <a:lnSpc>
                <a:spcPts val="2528"/>
              </a:lnSpc>
              <a:spcBef>
                <a:spcPct val="0"/>
              </a:spcBef>
            </a:pPr>
            <a:r>
              <a:rPr lang="en-US" sz="2106">
                <a:solidFill>
                  <a:srgbClr val="FFFFFF"/>
                </a:solidFill>
                <a:latin typeface="Poppins Medium"/>
              </a:rPr>
              <a:t>    prev_state = initialize_array(rows, cols, -1)        </a:t>
            </a:r>
          </a:p>
          <a:p>
            <a:pPr>
              <a:lnSpc>
                <a:spcPts val="2528"/>
              </a:lnSpc>
              <a:spcBef>
                <a:spcPct val="0"/>
              </a:spcBef>
            </a:pPr>
            <a:endParaRPr lang="en-US" sz="2106">
              <a:solidFill>
                <a:srgbClr val="FFFFFF"/>
              </a:solidFill>
              <a:latin typeface="Poppins Medium"/>
            </a:endParaRPr>
          </a:p>
          <a:p>
            <a:pPr>
              <a:lnSpc>
                <a:spcPts val="2528"/>
              </a:lnSpc>
              <a:spcBef>
                <a:spcPct val="0"/>
              </a:spcBef>
            </a:pPr>
            <a:r>
              <a:rPr lang="en-US" sz="2106">
                <a:solidFill>
                  <a:srgbClr val="FFFFFF"/>
                </a:solidFill>
                <a:latin typeface="Poppins Medium"/>
              </a:rPr>
              <a:t>    prev_inp = initialize_array(rows, cols, -1)</a:t>
            </a:r>
          </a:p>
          <a:p>
            <a:pPr>
              <a:lnSpc>
                <a:spcPts val="2528"/>
              </a:lnSpc>
              <a:spcBef>
                <a:spcPct val="0"/>
              </a:spcBef>
            </a:pPr>
            <a:endParaRPr lang="en-US" sz="2106">
              <a:solidFill>
                <a:srgbClr val="FFFFFF"/>
              </a:solidFill>
              <a:latin typeface="Poppins Medium"/>
            </a:endParaRPr>
          </a:p>
          <a:p>
            <a:pPr>
              <a:lnSpc>
                <a:spcPts val="2528"/>
              </a:lnSpc>
              <a:spcBef>
                <a:spcPct val="0"/>
              </a:spcBef>
            </a:pPr>
            <a:r>
              <a:rPr lang="en-US" sz="2106">
                <a:solidFill>
                  <a:srgbClr val="FFFFFF"/>
                </a:solidFill>
                <a:latin typeface="Poppins Medium"/>
              </a:rPr>
              <a:t>    val_arr[1][1] = 0                                                      // Set initial value and state for the starting point</a:t>
            </a:r>
          </a:p>
          <a:p>
            <a:pPr>
              <a:lnSpc>
                <a:spcPts val="2528"/>
              </a:lnSpc>
              <a:spcBef>
                <a:spcPct val="0"/>
              </a:spcBef>
            </a:pPr>
            <a:r>
              <a:rPr lang="en-US" sz="2106">
                <a:solidFill>
                  <a:srgbClr val="FFFFFF"/>
                </a:solidFill>
                <a:latin typeface="Poppins Medium"/>
              </a:rPr>
              <a:t>    prev_state[1][1] = -1</a:t>
            </a:r>
          </a:p>
          <a:p>
            <a:pPr>
              <a:lnSpc>
                <a:spcPts val="2528"/>
              </a:lnSpc>
              <a:spcBef>
                <a:spcPct val="0"/>
              </a:spcBef>
            </a:pPr>
            <a:r>
              <a:rPr lang="en-US" sz="2106">
                <a:solidFill>
                  <a:srgbClr val="FFFFFF"/>
                </a:solidFill>
                <a:latin typeface="Poppins Medium"/>
              </a:rPr>
              <a:t>   </a:t>
            </a:r>
          </a:p>
          <a:p>
            <a:pPr>
              <a:lnSpc>
                <a:spcPts val="2528"/>
              </a:lnSpc>
              <a:spcBef>
                <a:spcPct val="0"/>
              </a:spcBef>
            </a:pPr>
            <a:r>
              <a:rPr lang="en-US" sz="2106">
                <a:solidFill>
                  <a:srgbClr val="FFFFFF"/>
                </a:solidFill>
                <a:latin typeface="Poppins Medium"/>
              </a:rPr>
              <a:t>    for j from 1 to cols - 1                                               // Iterate over each column of the trellis      </a:t>
            </a:r>
          </a:p>
          <a:p>
            <a:pPr>
              <a:lnSpc>
                <a:spcPts val="2528"/>
              </a:lnSpc>
              <a:spcBef>
                <a:spcPct val="0"/>
              </a:spcBef>
            </a:pPr>
            <a:r>
              <a:rPr lang="en-US" sz="2106">
                <a:solidFill>
                  <a:srgbClr val="FFFFFF"/>
                </a:solidFill>
                <a:latin typeface="Poppins Medium"/>
              </a:rPr>
              <a:t>                                        </a:t>
            </a:r>
          </a:p>
          <a:p>
            <a:pPr>
              <a:lnSpc>
                <a:spcPts val="2528"/>
              </a:lnSpc>
              <a:spcBef>
                <a:spcPct val="0"/>
              </a:spcBef>
            </a:pPr>
            <a:r>
              <a:rPr lang="en-US" sz="2106">
                <a:solidFill>
                  <a:srgbClr val="FFFFFF"/>
                </a:solidFill>
                <a:latin typeface="Poppins Medium"/>
              </a:rPr>
              <a:t>        x = extract_bits(demod_seq, n, j)                    // Extract bits from the demodulated sequence corresponding to the </a:t>
            </a:r>
          </a:p>
          <a:p>
            <a:pPr>
              <a:lnSpc>
                <a:spcPts val="2528"/>
              </a:lnSpc>
              <a:spcBef>
                <a:spcPct val="0"/>
              </a:spcBef>
            </a:pPr>
            <a:r>
              <a:rPr lang="en-US" sz="2106">
                <a:solidFill>
                  <a:srgbClr val="FFFFFF"/>
                </a:solidFill>
                <a:latin typeface="Poppins Medium"/>
              </a:rPr>
              <a:t>                                                                                          current column</a:t>
            </a:r>
          </a:p>
          <a:p>
            <a:pPr>
              <a:lnSpc>
                <a:spcPts val="2528"/>
              </a:lnSpc>
              <a:spcBef>
                <a:spcPct val="0"/>
              </a:spcBef>
            </a:pPr>
            <a:r>
              <a:rPr lang="en-US" sz="2106">
                <a:solidFill>
                  <a:srgbClr val="FFFFFF"/>
                </a:solidFill>
                <a:latin typeface="Poppins Medium"/>
              </a:rPr>
              <a:t>                                                                                      </a:t>
            </a:r>
          </a:p>
          <a:p>
            <a:pPr>
              <a:lnSpc>
                <a:spcPts val="2528"/>
              </a:lnSpc>
              <a:spcBef>
                <a:spcPct val="0"/>
              </a:spcBef>
            </a:pPr>
            <a:r>
              <a:rPr lang="en-US" sz="2106">
                <a:solidFill>
                  <a:srgbClr val="FFFFFF"/>
                </a:solidFill>
                <a:latin typeface="Poppins Medium"/>
              </a:rPr>
              <a:t>        for i from 1 to rows                                               // Iterate over each state in the trellis</a:t>
            </a:r>
          </a:p>
          <a:p>
            <a:pPr>
              <a:lnSpc>
                <a:spcPts val="2528"/>
              </a:lnSpc>
              <a:spcBef>
                <a:spcPct val="0"/>
              </a:spcBef>
            </a:pPr>
            <a:endParaRPr lang="en-US" sz="2106">
              <a:solidFill>
                <a:srgbClr val="FFFFFF"/>
              </a:solidFill>
              <a:latin typeface="Poppins Medium"/>
            </a:endParaRPr>
          </a:p>
          <a:p>
            <a:pPr>
              <a:lnSpc>
                <a:spcPts val="2528"/>
              </a:lnSpc>
              <a:spcBef>
                <a:spcPct val="0"/>
              </a:spcBef>
            </a:pPr>
            <a:r>
              <a:rPr lang="en-US" sz="2106">
                <a:solidFill>
                  <a:srgbClr val="FFFFFF"/>
                </a:solidFill>
                <a:latin typeface="Poppins Medium"/>
              </a:rPr>
              <a:t>            if val_arr[i][j] != 1000                                     // Check if the current state has a valid value</a:t>
            </a:r>
          </a:p>
          <a:p>
            <a:pPr>
              <a:lnSpc>
                <a:spcPts val="2528"/>
              </a:lnSpc>
              <a:spcBef>
                <a:spcPct val="0"/>
              </a:spcBef>
            </a:pPr>
            <a:r>
              <a:rPr lang="en-US" sz="2106">
                <a:solidFill>
                  <a:srgbClr val="FFFFFF"/>
                </a:solidFill>
                <a:latin typeface="Poppins Medium"/>
              </a:rPr>
              <a:t>                op0 = s[i][1]</a:t>
            </a:r>
          </a:p>
          <a:p>
            <a:pPr>
              <a:lnSpc>
                <a:spcPts val="2528"/>
              </a:lnSpc>
              <a:spcBef>
                <a:spcPct val="0"/>
              </a:spcBef>
            </a:pPr>
            <a:r>
              <a:rPr lang="en-US" sz="2106">
                <a:solidFill>
                  <a:srgbClr val="FFFFFF"/>
                </a:solidFill>
                <a:latin typeface="Poppins Medium"/>
              </a:rPr>
              <a:t>                ns0 = s[i][3] + 1</a:t>
            </a:r>
          </a:p>
          <a:p>
            <a:pPr>
              <a:lnSpc>
                <a:spcPts val="2528"/>
              </a:lnSpc>
              <a:spcBef>
                <a:spcPct val="0"/>
              </a:spcBef>
            </a:pPr>
            <a:endParaRPr lang="en-US" sz="2106">
              <a:solidFill>
                <a:srgbClr val="FFFFFF"/>
              </a:solidFill>
              <a:latin typeface="Poppins Medium"/>
            </a:endParaRPr>
          </a:p>
          <a:p>
            <a:pPr>
              <a:lnSpc>
                <a:spcPts val="2528"/>
              </a:lnSpc>
              <a:spcBef>
                <a:spcPct val="0"/>
              </a:spcBef>
            </a:pPr>
            <a:r>
              <a:rPr lang="en-US" sz="2106">
                <a:solidFill>
                  <a:srgbClr val="10B5BF"/>
                </a:solidFill>
                <a:latin typeface="Poppins Medium"/>
              </a:rPr>
              <a:t>               </a:t>
            </a:r>
            <a:r>
              <a:rPr lang="en-US" sz="2106">
                <a:solidFill>
                  <a:srgbClr val="FFFFFF"/>
                </a:solidFill>
                <a:latin typeface="Poppins Medium"/>
              </a:rPr>
              <a:t> op0_bin = int_to_binary(op0, n)</a:t>
            </a:r>
          </a:p>
          <a:p>
            <a:pPr>
              <a:lnSpc>
                <a:spcPts val="2528"/>
              </a:lnSpc>
              <a:spcBef>
                <a:spcPct val="0"/>
              </a:spcBef>
            </a:pPr>
            <a:r>
              <a:rPr lang="en-US" sz="2106">
                <a:solidFill>
                  <a:srgbClr val="FFFFFF"/>
                </a:solidFill>
                <a:latin typeface="Poppins Medium"/>
              </a:rPr>
              <a:t>                op0_bin = op0_bin'</a:t>
            </a:r>
          </a:p>
          <a:p>
            <a:pPr>
              <a:lnSpc>
                <a:spcPts val="2528"/>
              </a:lnSpc>
              <a:spcBef>
                <a:spcPct val="0"/>
              </a:spcBef>
            </a:pPr>
            <a:endParaRPr lang="en-US" sz="2106">
              <a:solidFill>
                <a:srgbClr val="FFFFFF"/>
              </a:solidFill>
              <a:latin typeface="Poppins Medium"/>
            </a:endParaRPr>
          </a:p>
          <a:p>
            <a:pPr>
              <a:lnSpc>
                <a:spcPts val="2528"/>
              </a:lnSpc>
              <a:spcBef>
                <a:spcPct val="0"/>
              </a:spcBef>
            </a:pPr>
            <a:r>
              <a:rPr lang="en-US" sz="2106">
                <a:solidFill>
                  <a:srgbClr val="10B5BF"/>
                </a:solidFill>
                <a:latin typeface="Poppins Medium"/>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6910000" cy="8667750"/>
          </a:xfrm>
          <a:prstGeom prst="rect">
            <a:avLst/>
          </a:prstGeom>
        </p:spPr>
        <p:txBody>
          <a:bodyPr lIns="0" tIns="0" rIns="0" bIns="0" rtlCol="0" anchor="t">
            <a:spAutoFit/>
          </a:bodyPr>
          <a:lstStyle/>
          <a:p>
            <a:pPr>
              <a:lnSpc>
                <a:spcPts val="2639"/>
              </a:lnSpc>
              <a:spcBef>
                <a:spcPct val="0"/>
              </a:spcBef>
            </a:pPr>
            <a:r>
              <a:rPr lang="en-US" sz="2199">
                <a:solidFill>
                  <a:srgbClr val="FFFFFF"/>
                </a:solidFill>
                <a:latin typeface="Poppins Medium"/>
              </a:rPr>
              <a:t>                hd0 = 0                                                                                  // Compute Hamming distance for transition 0</a:t>
            </a:r>
          </a:p>
          <a:p>
            <a:pPr>
              <a:lnSpc>
                <a:spcPts val="2639"/>
              </a:lnSpc>
              <a:spcBef>
                <a:spcPct val="0"/>
              </a:spcBef>
            </a:pPr>
            <a:r>
              <a:rPr lang="en-US" sz="2199">
                <a:solidFill>
                  <a:srgbClr val="FFFFFF"/>
                </a:solidFill>
                <a:latin typeface="Poppins Medium"/>
              </a:rPr>
              <a:t>                for k from 1 to length(x)</a:t>
            </a:r>
          </a:p>
          <a:p>
            <a:pPr>
              <a:lnSpc>
                <a:spcPts val="2639"/>
              </a:lnSpc>
              <a:spcBef>
                <a:spcPct val="0"/>
              </a:spcBef>
            </a:pPr>
            <a:r>
              <a:rPr lang="en-US" sz="2199">
                <a:solidFill>
                  <a:srgbClr val="FFFFFF"/>
                </a:solidFill>
                <a:latin typeface="Poppins Medium"/>
              </a:rPr>
              <a:t>                    if x[k] != op0_bin[k]</a:t>
            </a:r>
          </a:p>
          <a:p>
            <a:pPr>
              <a:lnSpc>
                <a:spcPts val="2639"/>
              </a:lnSpc>
              <a:spcBef>
                <a:spcPct val="0"/>
              </a:spcBef>
            </a:pPr>
            <a:r>
              <a:rPr lang="en-US" sz="2199">
                <a:solidFill>
                  <a:srgbClr val="FFFFFF"/>
                </a:solidFill>
                <a:latin typeface="Poppins Medium"/>
              </a:rPr>
              <a:t>                        hd0 = hd0 + 1</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if hd0 + val_arr[i][j] &lt; val_arr[ns0][j + 1]                        // Update values if the transition improves the metric</a:t>
            </a:r>
          </a:p>
          <a:p>
            <a:pPr>
              <a:lnSpc>
                <a:spcPts val="2639"/>
              </a:lnSpc>
              <a:spcBef>
                <a:spcPct val="0"/>
              </a:spcBef>
            </a:pPr>
            <a:r>
              <a:rPr lang="en-US" sz="2199">
                <a:solidFill>
                  <a:srgbClr val="FFFFFF"/>
                </a:solidFill>
                <a:latin typeface="Poppins Medium"/>
              </a:rPr>
              <a:t>                    val_arr[ns0][j + 1] = hd0 + val_arr[i][j]</a:t>
            </a:r>
          </a:p>
          <a:p>
            <a:pPr>
              <a:lnSpc>
                <a:spcPts val="2639"/>
              </a:lnSpc>
              <a:spcBef>
                <a:spcPct val="0"/>
              </a:spcBef>
            </a:pPr>
            <a:r>
              <a:rPr lang="en-US" sz="2199">
                <a:solidFill>
                  <a:srgbClr val="FFFFFF"/>
                </a:solidFill>
                <a:latin typeface="Poppins Medium"/>
              </a:rPr>
              <a:t>                    prev_state[ns0][j + 1] = i</a:t>
            </a:r>
          </a:p>
          <a:p>
            <a:pPr>
              <a:lnSpc>
                <a:spcPts val="2639"/>
              </a:lnSpc>
              <a:spcBef>
                <a:spcPct val="0"/>
              </a:spcBef>
            </a:pPr>
            <a:r>
              <a:rPr lang="en-US" sz="2199">
                <a:solidFill>
                  <a:srgbClr val="FFFFFF"/>
                </a:solidFill>
                <a:latin typeface="Poppins Medium"/>
              </a:rPr>
              <a:t>                    prev_inp[ns0][j + 1] = 0</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op1 = s[i][2]                                                                          // Compute Hamming distance for transition 1</a:t>
            </a:r>
          </a:p>
          <a:p>
            <a:pPr>
              <a:lnSpc>
                <a:spcPts val="2639"/>
              </a:lnSpc>
              <a:spcBef>
                <a:spcPct val="0"/>
              </a:spcBef>
            </a:pPr>
            <a:r>
              <a:rPr lang="en-US" sz="2199">
                <a:solidFill>
                  <a:srgbClr val="FFFFFF"/>
                </a:solidFill>
                <a:latin typeface="Poppins Medium"/>
              </a:rPr>
              <a:t>                ns1 = s[i][4] + 1</a:t>
            </a:r>
          </a:p>
          <a:p>
            <a:pPr>
              <a:lnSpc>
                <a:spcPts val="2639"/>
              </a:lnSpc>
              <a:spcBef>
                <a:spcPct val="0"/>
              </a:spcBef>
            </a:pPr>
            <a:r>
              <a:rPr lang="en-US" sz="2199">
                <a:solidFill>
                  <a:srgbClr val="FFFFFF"/>
                </a:solidFill>
                <a:latin typeface="Poppins Medium"/>
              </a:rPr>
              <a:t>                op1_bin = int_to_binary(op1, n)</a:t>
            </a:r>
          </a:p>
          <a:p>
            <a:pPr>
              <a:lnSpc>
                <a:spcPts val="2639"/>
              </a:lnSpc>
              <a:spcBef>
                <a:spcPct val="0"/>
              </a:spcBef>
            </a:pPr>
            <a:r>
              <a:rPr lang="en-US" sz="2199">
                <a:solidFill>
                  <a:srgbClr val="FFFFFF"/>
                </a:solidFill>
                <a:latin typeface="Poppins Medium"/>
              </a:rPr>
              <a:t>                op1_bin = op1_bin'</a:t>
            </a:r>
          </a:p>
          <a:p>
            <a:pPr>
              <a:lnSpc>
                <a:spcPts val="2639"/>
              </a:lnSpc>
              <a:spcBef>
                <a:spcPct val="0"/>
              </a:spcBef>
            </a:pPr>
            <a:r>
              <a:rPr lang="en-US" sz="2199">
                <a:solidFill>
                  <a:srgbClr val="FFFFFF"/>
                </a:solidFill>
                <a:latin typeface="Poppins Medium"/>
              </a:rPr>
              <a:t>                hd1 = 0</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for k from 1 to length(x):</a:t>
            </a:r>
          </a:p>
          <a:p>
            <a:pPr>
              <a:lnSpc>
                <a:spcPts val="2639"/>
              </a:lnSpc>
              <a:spcBef>
                <a:spcPct val="0"/>
              </a:spcBef>
            </a:pPr>
            <a:r>
              <a:rPr lang="en-US" sz="2199">
                <a:solidFill>
                  <a:srgbClr val="FFFFFF"/>
                </a:solidFill>
                <a:latin typeface="Poppins Medium"/>
              </a:rPr>
              <a:t>                    if x[k] != op1_bin[k]:</a:t>
            </a:r>
          </a:p>
          <a:p>
            <a:pPr>
              <a:lnSpc>
                <a:spcPts val="2639"/>
              </a:lnSpc>
              <a:spcBef>
                <a:spcPct val="0"/>
              </a:spcBef>
            </a:pPr>
            <a:r>
              <a:rPr lang="en-US" sz="2199">
                <a:solidFill>
                  <a:srgbClr val="FFFFFF"/>
                </a:solidFill>
                <a:latin typeface="Poppins Medium"/>
              </a:rPr>
              <a:t>                        hd1 = hd1 + 1</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if hd1 + val_arr[i][j] &lt; val_arr[ns1][j + 1]                           // Update values if the transition improves the metric</a:t>
            </a:r>
          </a:p>
          <a:p>
            <a:pPr>
              <a:lnSpc>
                <a:spcPts val="2639"/>
              </a:lnSpc>
              <a:spcBef>
                <a:spcPct val="0"/>
              </a:spcBef>
            </a:pPr>
            <a:r>
              <a:rPr lang="en-US" sz="2199">
                <a:solidFill>
                  <a:srgbClr val="FFFFFF"/>
                </a:solidFill>
                <a:latin typeface="Poppins Medium"/>
              </a:rPr>
              <a:t>                    val_arr[ns1][j + 1] = hd1 + val_arr[i][j]</a:t>
            </a:r>
          </a:p>
          <a:p>
            <a:pPr>
              <a:lnSpc>
                <a:spcPts val="2639"/>
              </a:lnSpc>
              <a:spcBef>
                <a:spcPct val="0"/>
              </a:spcBef>
            </a:pPr>
            <a:r>
              <a:rPr lang="en-US" sz="2199">
                <a:solidFill>
                  <a:srgbClr val="FFFFFF"/>
                </a:solidFill>
                <a:latin typeface="Poppins Medium"/>
              </a:rPr>
              <a:t>                    prev_state[ns1][j + 1] = i</a:t>
            </a:r>
          </a:p>
          <a:p>
            <a:pPr>
              <a:lnSpc>
                <a:spcPts val="2639"/>
              </a:lnSpc>
              <a:spcBef>
                <a:spcPct val="0"/>
              </a:spcBef>
            </a:pPr>
            <a:r>
              <a:rPr lang="en-US" sz="2199">
                <a:solidFill>
                  <a:srgbClr val="FFFFFF"/>
                </a:solidFill>
                <a:latin typeface="Poppins Medium"/>
              </a:rPr>
              <a:t>                    prev_inp[ns1][j + 1] = 1</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880217" y="1310163"/>
            <a:ext cx="17417308" cy="4181822"/>
          </a:xfrm>
          <a:prstGeom prst="rect">
            <a:avLst/>
          </a:prstGeom>
        </p:spPr>
        <p:txBody>
          <a:bodyPr lIns="0" tIns="0" rIns="0" bIns="0" rtlCol="0" anchor="t">
            <a:spAutoFit/>
          </a:bodyPr>
          <a:lstStyle/>
          <a:p>
            <a:pPr>
              <a:lnSpc>
                <a:spcPts val="2759"/>
              </a:lnSpc>
              <a:spcBef>
                <a:spcPct val="0"/>
              </a:spcBef>
            </a:pPr>
            <a:endParaRPr/>
          </a:p>
          <a:p>
            <a:pPr>
              <a:lnSpc>
                <a:spcPts val="2759"/>
              </a:lnSpc>
              <a:spcBef>
                <a:spcPct val="0"/>
              </a:spcBef>
            </a:pPr>
            <a:r>
              <a:rPr lang="en-US" sz="2299">
                <a:solidFill>
                  <a:srgbClr val="FFFFFF"/>
                </a:solidFill>
                <a:latin typeface="Poppins Medium"/>
              </a:rPr>
              <a:t>     i = 1</a:t>
            </a:r>
          </a:p>
          <a:p>
            <a:pPr>
              <a:lnSpc>
                <a:spcPts val="2759"/>
              </a:lnSpc>
              <a:spcBef>
                <a:spcPct val="0"/>
              </a:spcBef>
            </a:pPr>
            <a:endParaRPr lang="en-US" sz="2299">
              <a:solidFill>
                <a:srgbClr val="FFFFFF"/>
              </a:solidFill>
              <a:latin typeface="Poppins Medium"/>
            </a:endParaRPr>
          </a:p>
          <a:p>
            <a:pPr>
              <a:lnSpc>
                <a:spcPts val="2759"/>
              </a:lnSpc>
              <a:spcBef>
                <a:spcPct val="0"/>
              </a:spcBef>
            </a:pPr>
            <a:r>
              <a:rPr lang="en-US" sz="2299">
                <a:solidFill>
                  <a:srgbClr val="FFFFFF"/>
                </a:solidFill>
                <a:latin typeface="Poppins Medium"/>
              </a:rPr>
              <a:t>    decoded_seq = []</a:t>
            </a:r>
          </a:p>
          <a:p>
            <a:pPr>
              <a:lnSpc>
                <a:spcPts val="2759"/>
              </a:lnSpc>
              <a:spcBef>
                <a:spcPct val="0"/>
              </a:spcBef>
            </a:pPr>
            <a:endParaRPr lang="en-US" sz="2299">
              <a:solidFill>
                <a:srgbClr val="FFFFFF"/>
              </a:solidFill>
              <a:latin typeface="Poppins Medium"/>
            </a:endParaRPr>
          </a:p>
          <a:p>
            <a:pPr>
              <a:lnSpc>
                <a:spcPts val="2759"/>
              </a:lnSpc>
              <a:spcBef>
                <a:spcPct val="0"/>
              </a:spcBef>
            </a:pPr>
            <a:r>
              <a:rPr lang="en-US" sz="2299">
                <a:solidFill>
                  <a:srgbClr val="FFFFFF"/>
                </a:solidFill>
                <a:latin typeface="Poppins Medium"/>
              </a:rPr>
              <a:t>    for j from cols down to 2                                               // Backtrack through the trellis to find the most likely sequence </a:t>
            </a:r>
          </a:p>
          <a:p>
            <a:pPr>
              <a:lnSpc>
                <a:spcPts val="2759"/>
              </a:lnSpc>
              <a:spcBef>
                <a:spcPct val="0"/>
              </a:spcBef>
            </a:pPr>
            <a:endParaRPr lang="en-US" sz="2299">
              <a:solidFill>
                <a:srgbClr val="FFFFFF"/>
              </a:solidFill>
              <a:latin typeface="Poppins Medium"/>
            </a:endParaRPr>
          </a:p>
          <a:p>
            <a:pPr>
              <a:lnSpc>
                <a:spcPts val="2759"/>
              </a:lnSpc>
              <a:spcBef>
                <a:spcPct val="0"/>
              </a:spcBef>
            </a:pPr>
            <a:r>
              <a:rPr lang="en-US" sz="2299">
                <a:solidFill>
                  <a:srgbClr val="FFFFFF"/>
                </a:solidFill>
                <a:latin typeface="Poppins Medium"/>
              </a:rPr>
              <a:t>        decoded_seq = [decoded_seq prev_inp[i][j]]</a:t>
            </a:r>
          </a:p>
          <a:p>
            <a:pPr>
              <a:lnSpc>
                <a:spcPts val="2759"/>
              </a:lnSpc>
              <a:spcBef>
                <a:spcPct val="0"/>
              </a:spcBef>
            </a:pPr>
            <a:r>
              <a:rPr lang="en-US" sz="2299">
                <a:solidFill>
                  <a:srgbClr val="FFFFFF"/>
                </a:solidFill>
                <a:latin typeface="Poppins Medium"/>
              </a:rPr>
              <a:t>        i = prev_state[i][j]</a:t>
            </a:r>
          </a:p>
          <a:p>
            <a:pPr>
              <a:lnSpc>
                <a:spcPts val="2759"/>
              </a:lnSpc>
              <a:spcBef>
                <a:spcPct val="0"/>
              </a:spcBef>
            </a:pPr>
            <a:endParaRPr lang="en-US" sz="2299">
              <a:solidFill>
                <a:srgbClr val="FFFFFF"/>
              </a:solidFill>
              <a:latin typeface="Poppins Medium"/>
            </a:endParaRPr>
          </a:p>
          <a:p>
            <a:pPr>
              <a:lnSpc>
                <a:spcPts val="2759"/>
              </a:lnSpc>
              <a:spcBef>
                <a:spcPct val="0"/>
              </a:spcBef>
            </a:pPr>
            <a:endParaRPr lang="en-US" sz="2299">
              <a:solidFill>
                <a:srgbClr val="FFFFFF"/>
              </a:solidFill>
              <a:latin typeface="Poppins Medium"/>
            </a:endParaRPr>
          </a:p>
          <a:p>
            <a:pPr>
              <a:lnSpc>
                <a:spcPts val="2759"/>
              </a:lnSpc>
              <a:spcBef>
                <a:spcPct val="0"/>
              </a:spcBef>
            </a:pPr>
            <a:r>
              <a:rPr lang="en-US" sz="2299">
                <a:solidFill>
                  <a:srgbClr val="FFFFFF"/>
                </a:solidFill>
                <a:latin typeface="Poppins Medium"/>
              </a:rPr>
              <a:t>    outputArg = reverse(decoded_seq)                         // Return the decoded sequence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5082431" y="277812"/>
            <a:ext cx="8123138" cy="1244601"/>
          </a:xfrm>
          <a:prstGeom prst="rect">
            <a:avLst/>
          </a:prstGeom>
        </p:spPr>
        <p:txBody>
          <a:bodyPr lIns="0" tIns="0" rIns="0" bIns="0" rtlCol="0" anchor="t">
            <a:spAutoFit/>
          </a:bodyPr>
          <a:lstStyle/>
          <a:p>
            <a:pPr algn="ctr">
              <a:lnSpc>
                <a:spcPts val="9099"/>
              </a:lnSpc>
            </a:pPr>
            <a:r>
              <a:rPr lang="en-US" sz="6499">
                <a:solidFill>
                  <a:srgbClr val="10B5BF"/>
                </a:solidFill>
                <a:latin typeface="Alegreya Sans SC Bold"/>
              </a:rPr>
              <a:t>Viterbi Decoding(Soft)</a:t>
            </a:r>
          </a:p>
        </p:txBody>
      </p:sp>
      <p:sp>
        <p:nvSpPr>
          <p:cNvPr id="3" name="TextBox 3"/>
          <p:cNvSpPr txBox="1"/>
          <p:nvPr/>
        </p:nvSpPr>
        <p:spPr>
          <a:xfrm>
            <a:off x="514251" y="2057400"/>
            <a:ext cx="17259499" cy="6172200"/>
          </a:xfrm>
          <a:prstGeom prst="rect">
            <a:avLst/>
          </a:prstGeom>
        </p:spPr>
        <p:txBody>
          <a:bodyPr lIns="0" tIns="0" rIns="0" bIns="0" rtlCol="0" anchor="t">
            <a:spAutoFit/>
          </a:bodyPr>
          <a:lstStyle/>
          <a:p>
            <a:pPr>
              <a:lnSpc>
                <a:spcPts val="2760"/>
              </a:lnSpc>
              <a:spcBef>
                <a:spcPct val="0"/>
              </a:spcBef>
            </a:pPr>
            <a:r>
              <a:rPr lang="en-US" sz="2300">
                <a:solidFill>
                  <a:srgbClr val="FFFFFF"/>
                </a:solidFill>
                <a:latin typeface="Poppins Medium"/>
              </a:rPr>
              <a:t> decoding_soft(s, Kc, n, demod_seq, inp_len)</a:t>
            </a:r>
          </a:p>
          <a:p>
            <a:pPr>
              <a:lnSpc>
                <a:spcPts val="2760"/>
              </a:lnSpc>
              <a:spcBef>
                <a:spcPct val="0"/>
              </a:spcBef>
            </a:pPr>
            <a:r>
              <a:rPr lang="en-US" sz="2300">
                <a:solidFill>
                  <a:srgbClr val="FFFFFF"/>
                </a:solidFill>
                <a:latin typeface="Poppins Medium"/>
              </a:rPr>
              <a:t>    </a:t>
            </a:r>
          </a:p>
          <a:p>
            <a:pPr>
              <a:lnSpc>
                <a:spcPts val="2760"/>
              </a:lnSpc>
              <a:spcBef>
                <a:spcPct val="0"/>
              </a:spcBef>
            </a:pPr>
            <a:r>
              <a:rPr lang="en-US" sz="2300">
                <a:solidFill>
                  <a:srgbClr val="FFFFFF"/>
                </a:solidFill>
                <a:latin typeface="Poppins Medium"/>
              </a:rPr>
              <a:t>    rows = 2^(Kc-1)                                                                   // Calculate the number of rows and columns in the trellis</a:t>
            </a:r>
          </a:p>
          <a:p>
            <a:pPr>
              <a:lnSpc>
                <a:spcPts val="2760"/>
              </a:lnSpc>
              <a:spcBef>
                <a:spcPct val="0"/>
              </a:spcBef>
            </a:pPr>
            <a:r>
              <a:rPr lang="en-US" sz="2300">
                <a:solidFill>
                  <a:srgbClr val="FFFFFF"/>
                </a:solidFill>
                <a:latin typeface="Poppins Medium"/>
              </a:rPr>
              <a:t>    cols = inp_len + 1</a:t>
            </a:r>
          </a:p>
          <a:p>
            <a:pPr>
              <a:lnSpc>
                <a:spcPts val="2760"/>
              </a:lnSpc>
              <a:spcBef>
                <a:spcPct val="0"/>
              </a:spcBef>
            </a:pPr>
            <a:r>
              <a:rPr lang="en-US" sz="2300">
                <a:solidFill>
                  <a:srgbClr val="FFFFFF"/>
                </a:solidFill>
                <a:latin typeface="Poppins Medium"/>
              </a:rPr>
              <a:t>    </a:t>
            </a:r>
          </a:p>
          <a:p>
            <a:pPr>
              <a:lnSpc>
                <a:spcPts val="2760"/>
              </a:lnSpc>
              <a:spcBef>
                <a:spcPct val="0"/>
              </a:spcBef>
            </a:pPr>
            <a:r>
              <a:rPr lang="en-US" sz="2300">
                <a:solidFill>
                  <a:srgbClr val="FFFFFF"/>
                </a:solidFill>
                <a:latin typeface="Poppins Medium"/>
              </a:rPr>
              <a:t>    val_arr = 1000 * ones(rows, cols)                                      // Initialize arrays to store values, previous states,</a:t>
            </a:r>
          </a:p>
          <a:p>
            <a:pPr>
              <a:lnSpc>
                <a:spcPts val="2760"/>
              </a:lnSpc>
              <a:spcBef>
                <a:spcPct val="0"/>
              </a:spcBef>
            </a:pPr>
            <a:r>
              <a:rPr lang="en-US" sz="2300">
                <a:solidFill>
                  <a:srgbClr val="FFFFFF"/>
                </a:solidFill>
                <a:latin typeface="Poppins Medium"/>
              </a:rPr>
              <a:t>    prev_state = -1 * ones(rows, cols)                                     </a:t>
            </a:r>
          </a:p>
          <a:p>
            <a:pPr>
              <a:lnSpc>
                <a:spcPts val="2760"/>
              </a:lnSpc>
              <a:spcBef>
                <a:spcPct val="0"/>
              </a:spcBef>
            </a:pPr>
            <a:r>
              <a:rPr lang="en-US" sz="2300">
                <a:solidFill>
                  <a:srgbClr val="FFFFFF"/>
                </a:solidFill>
                <a:latin typeface="Poppins Medium"/>
              </a:rPr>
              <a:t>    prev_inp = -1 * ones(rows, cols)                                        // Initialize arrays to store previous inputs</a:t>
            </a:r>
          </a:p>
          <a:p>
            <a:pPr>
              <a:lnSpc>
                <a:spcPts val="2760"/>
              </a:lnSpc>
              <a:spcBef>
                <a:spcPct val="0"/>
              </a:spcBef>
            </a:pPr>
            <a:r>
              <a:rPr lang="en-US" sz="2300">
                <a:solidFill>
                  <a:srgbClr val="FFFFFF"/>
                </a:solidFill>
                <a:latin typeface="Poppins Medium"/>
              </a:rPr>
              <a:t>      </a:t>
            </a:r>
          </a:p>
          <a:p>
            <a:pPr>
              <a:lnSpc>
                <a:spcPts val="2760"/>
              </a:lnSpc>
              <a:spcBef>
                <a:spcPct val="0"/>
              </a:spcBef>
            </a:pPr>
            <a:r>
              <a:rPr lang="en-US" sz="2300">
                <a:solidFill>
                  <a:srgbClr val="FFFFFF"/>
                </a:solidFill>
                <a:latin typeface="Poppins Medium"/>
              </a:rPr>
              <a:t>    val_arr(1, 1) = 0                                                                    // Set initial value and state for the starting point</a:t>
            </a:r>
          </a:p>
          <a:p>
            <a:pPr>
              <a:lnSpc>
                <a:spcPts val="2760"/>
              </a:lnSpc>
              <a:spcBef>
                <a:spcPct val="0"/>
              </a:spcBef>
            </a:pPr>
            <a:r>
              <a:rPr lang="en-US" sz="2300">
                <a:solidFill>
                  <a:srgbClr val="FFFFFF"/>
                </a:solidFill>
                <a:latin typeface="Poppins Medium"/>
              </a:rPr>
              <a:t>    prev_state(1, 1) = -1</a:t>
            </a:r>
          </a:p>
          <a:p>
            <a:pPr>
              <a:lnSpc>
                <a:spcPts val="2760"/>
              </a:lnSpc>
              <a:spcBef>
                <a:spcPct val="0"/>
              </a:spcBef>
            </a:pPr>
            <a:r>
              <a:rPr lang="en-US" sz="2300">
                <a:solidFill>
                  <a:srgbClr val="FFFFFF"/>
                </a:solidFill>
                <a:latin typeface="Poppins Medium"/>
              </a:rPr>
              <a:t>    </a:t>
            </a:r>
          </a:p>
          <a:p>
            <a:pPr>
              <a:lnSpc>
                <a:spcPts val="2760"/>
              </a:lnSpc>
              <a:spcBef>
                <a:spcPct val="0"/>
              </a:spcBef>
            </a:pPr>
            <a:r>
              <a:rPr lang="en-US" sz="2300">
                <a:solidFill>
                  <a:srgbClr val="FFFFFF"/>
                </a:solidFill>
                <a:latin typeface="Poppins Medium"/>
              </a:rPr>
              <a:t>    for j from 1 to cols - 1                                                            // Iterate over each column of the trellis</a:t>
            </a:r>
          </a:p>
          <a:p>
            <a:pPr>
              <a:lnSpc>
                <a:spcPts val="2760"/>
              </a:lnSpc>
              <a:spcBef>
                <a:spcPct val="0"/>
              </a:spcBef>
            </a:pPr>
            <a:r>
              <a:rPr lang="en-US" sz="2300">
                <a:solidFill>
                  <a:srgbClr val="FFFFFF"/>
                </a:solidFill>
                <a:latin typeface="Poppins Medium"/>
              </a:rPr>
              <a:t>        </a:t>
            </a:r>
          </a:p>
          <a:p>
            <a:pPr>
              <a:lnSpc>
                <a:spcPts val="2760"/>
              </a:lnSpc>
              <a:spcBef>
                <a:spcPct val="0"/>
              </a:spcBef>
            </a:pPr>
            <a:r>
              <a:rPr lang="en-US" sz="2300">
                <a:solidFill>
                  <a:srgbClr val="FFFFFF"/>
                </a:solidFill>
                <a:latin typeface="Poppins Medium"/>
              </a:rPr>
              <a:t>        x = []                                                                                 // Extract bits from the demodulated sequence for j  </a:t>
            </a:r>
          </a:p>
          <a:p>
            <a:pPr>
              <a:lnSpc>
                <a:spcPts val="2760"/>
              </a:lnSpc>
              <a:spcBef>
                <a:spcPct val="0"/>
              </a:spcBef>
            </a:pPr>
            <a:r>
              <a:rPr lang="en-US" sz="2300">
                <a:solidFill>
                  <a:srgbClr val="FFFFFF"/>
                </a:solidFill>
                <a:latin typeface="Poppins Medium"/>
              </a:rPr>
              <a:t>                               </a:t>
            </a:r>
          </a:p>
          <a:p>
            <a:pPr>
              <a:lnSpc>
                <a:spcPts val="2760"/>
              </a:lnSpc>
              <a:spcBef>
                <a:spcPct val="0"/>
              </a:spcBef>
            </a:pPr>
            <a:r>
              <a:rPr lang="en-US" sz="2300">
                <a:solidFill>
                  <a:srgbClr val="FFFFFF"/>
                </a:solidFill>
                <a:latin typeface="Poppins Medium"/>
              </a:rPr>
              <a:t>        for i from n*j - (n - 1) to n*j</a:t>
            </a:r>
          </a:p>
          <a:p>
            <a:pPr>
              <a:lnSpc>
                <a:spcPts val="2760"/>
              </a:lnSpc>
              <a:spcBef>
                <a:spcPct val="0"/>
              </a:spcBef>
            </a:pPr>
            <a:r>
              <a:rPr lang="en-US" sz="2300">
                <a:solidFill>
                  <a:srgbClr val="FFFFFF"/>
                </a:solidFill>
                <a:latin typeface="Poppins Medium"/>
              </a:rPr>
              <a:t>            x = [x, demod_seq(i)]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284063" y="642938"/>
            <a:ext cx="17719874" cy="9001125"/>
          </a:xfrm>
          <a:prstGeom prst="rect">
            <a:avLst/>
          </a:prstGeom>
        </p:spPr>
        <p:txBody>
          <a:bodyPr lIns="0" tIns="0" rIns="0" bIns="0" rtlCol="0" anchor="t">
            <a:spAutoFit/>
          </a:bodyPr>
          <a:lstStyle/>
          <a:p>
            <a:pPr>
              <a:lnSpc>
                <a:spcPts val="2639"/>
              </a:lnSpc>
              <a:spcBef>
                <a:spcPct val="0"/>
              </a:spcBef>
            </a:pPr>
            <a:r>
              <a:rPr lang="en-US" sz="2199">
                <a:solidFill>
                  <a:srgbClr val="FFFFFF"/>
                </a:solidFill>
                <a:latin typeface="Poppins Medium"/>
              </a:rPr>
              <a:t>       for i from 1 to rows                                                                                 // Iterate over each state in the trellis</a:t>
            </a:r>
          </a:p>
          <a:p>
            <a:pPr>
              <a:lnSpc>
                <a:spcPts val="2639"/>
              </a:lnSpc>
              <a:spcBef>
                <a:spcPct val="0"/>
              </a:spcBef>
            </a:pPr>
            <a:endParaRPr lang="en-US" sz="2199">
              <a:solidFill>
                <a:srgbClr val="FFFFFF"/>
              </a:solidFill>
              <a:latin typeface="Poppins Medium"/>
            </a:endParaRPr>
          </a:p>
          <a:p>
            <a:pPr>
              <a:lnSpc>
                <a:spcPts val="2639"/>
              </a:lnSpc>
              <a:spcBef>
                <a:spcPct val="0"/>
              </a:spcBef>
            </a:pPr>
            <a:r>
              <a:rPr lang="en-US" sz="2199">
                <a:solidFill>
                  <a:srgbClr val="FFFFFF"/>
                </a:solidFill>
                <a:latin typeface="Poppins Medium"/>
              </a:rPr>
              <a:t>            if val_arr(i, j) != 1000                                                                       // Check if the current state has a valid value</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op0 = s(i, 1)                                                                                   // Compute path metric for transition 0</a:t>
            </a:r>
          </a:p>
          <a:p>
            <a:pPr>
              <a:lnSpc>
                <a:spcPts val="2639"/>
              </a:lnSpc>
              <a:spcBef>
                <a:spcPct val="0"/>
              </a:spcBef>
            </a:pPr>
            <a:r>
              <a:rPr lang="en-US" sz="2199">
                <a:solidFill>
                  <a:srgbClr val="FFFFFF"/>
                </a:solidFill>
                <a:latin typeface="Poppins Medium"/>
              </a:rPr>
              <a:t>                ns0 = s(i, 3) + 1</a:t>
            </a:r>
          </a:p>
          <a:p>
            <a:pPr>
              <a:lnSpc>
                <a:spcPts val="2639"/>
              </a:lnSpc>
              <a:spcBef>
                <a:spcPct val="0"/>
              </a:spcBef>
            </a:pPr>
            <a:r>
              <a:rPr lang="en-US" sz="2199">
                <a:solidFill>
                  <a:srgbClr val="FFFFFF"/>
                </a:solidFill>
                <a:latin typeface="Poppins Medium"/>
              </a:rPr>
              <a:t>                op0_bin = int_to_binary(op0, n)</a:t>
            </a:r>
          </a:p>
          <a:p>
            <a:pPr>
              <a:lnSpc>
                <a:spcPts val="2639"/>
              </a:lnSpc>
              <a:spcBef>
                <a:spcPct val="0"/>
              </a:spcBef>
            </a:pPr>
            <a:r>
              <a:rPr lang="en-US" sz="2199">
                <a:solidFill>
                  <a:srgbClr val="FFFFFF"/>
                </a:solidFill>
                <a:latin typeface="Poppins Medium"/>
              </a:rPr>
              <a:t>                op0_bin = op0_bin'</a:t>
            </a:r>
          </a:p>
          <a:p>
            <a:pPr>
              <a:lnSpc>
                <a:spcPts val="2639"/>
              </a:lnSpc>
              <a:spcBef>
                <a:spcPct val="0"/>
              </a:spcBef>
            </a:pPr>
            <a:r>
              <a:rPr lang="en-US" sz="2199">
                <a:solidFill>
                  <a:srgbClr val="FFFFFF"/>
                </a:solidFill>
                <a:latin typeface="Poppins Medium"/>
              </a:rPr>
              <a:t>                op0_bin = 1 - 2 * op0_bin</a:t>
            </a:r>
          </a:p>
          <a:p>
            <a:pPr>
              <a:lnSpc>
                <a:spcPts val="2639"/>
              </a:lnSpc>
              <a:spcBef>
                <a:spcPct val="0"/>
              </a:spcBef>
            </a:pPr>
            <a:r>
              <a:rPr lang="en-US" sz="2199">
                <a:solidFill>
                  <a:srgbClr val="FFFFFF"/>
                </a:solidFill>
                <a:latin typeface="Poppins Medium"/>
              </a:rPr>
              <a:t>                path_metric0 = sum((x - op0_bin).^2)</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if path_metric0 + val_arr(i, j) &lt; val_arr(ns0, j + 1)                   // Update values if the transition improves the metric</a:t>
            </a:r>
          </a:p>
          <a:p>
            <a:pPr>
              <a:lnSpc>
                <a:spcPts val="2639"/>
              </a:lnSpc>
              <a:spcBef>
                <a:spcPct val="0"/>
              </a:spcBef>
            </a:pPr>
            <a:r>
              <a:rPr lang="en-US" sz="2199">
                <a:solidFill>
                  <a:srgbClr val="FFFFFF"/>
                </a:solidFill>
                <a:latin typeface="Poppins Medium"/>
              </a:rPr>
              <a:t>                    val_arr(ns0, j + 1) = path_metric0 + val_arr(i, j)</a:t>
            </a:r>
          </a:p>
          <a:p>
            <a:pPr>
              <a:lnSpc>
                <a:spcPts val="2639"/>
              </a:lnSpc>
              <a:spcBef>
                <a:spcPct val="0"/>
              </a:spcBef>
            </a:pPr>
            <a:r>
              <a:rPr lang="en-US" sz="2199">
                <a:solidFill>
                  <a:srgbClr val="FFFFFF"/>
                </a:solidFill>
                <a:latin typeface="Poppins Medium"/>
              </a:rPr>
              <a:t>                    prev_state(ns0, j + 1) = i</a:t>
            </a:r>
          </a:p>
          <a:p>
            <a:pPr>
              <a:lnSpc>
                <a:spcPts val="2639"/>
              </a:lnSpc>
              <a:spcBef>
                <a:spcPct val="0"/>
              </a:spcBef>
            </a:pPr>
            <a:r>
              <a:rPr lang="en-US" sz="2199">
                <a:solidFill>
                  <a:srgbClr val="FFFFFF"/>
                </a:solidFill>
                <a:latin typeface="Poppins Medium"/>
              </a:rPr>
              <a:t>                    prev_inp(ns0, j + 1) = 0</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op1 = s(i, 2)                                                                                    // Compute path metric for transition 1</a:t>
            </a:r>
          </a:p>
          <a:p>
            <a:pPr>
              <a:lnSpc>
                <a:spcPts val="2639"/>
              </a:lnSpc>
              <a:spcBef>
                <a:spcPct val="0"/>
              </a:spcBef>
            </a:pPr>
            <a:r>
              <a:rPr lang="en-US" sz="2199">
                <a:solidFill>
                  <a:srgbClr val="FFFFFF"/>
                </a:solidFill>
                <a:latin typeface="Poppins Medium"/>
              </a:rPr>
              <a:t>                ns1 = s(i, 4) + 1</a:t>
            </a:r>
          </a:p>
          <a:p>
            <a:pPr>
              <a:lnSpc>
                <a:spcPts val="2639"/>
              </a:lnSpc>
              <a:spcBef>
                <a:spcPct val="0"/>
              </a:spcBef>
            </a:pPr>
            <a:r>
              <a:rPr lang="en-US" sz="2199">
                <a:solidFill>
                  <a:srgbClr val="FFFFFF"/>
                </a:solidFill>
                <a:latin typeface="Poppins Medium"/>
              </a:rPr>
              <a:t>                op1_bin = int_to_binary(op1, n)</a:t>
            </a:r>
          </a:p>
          <a:p>
            <a:pPr>
              <a:lnSpc>
                <a:spcPts val="2639"/>
              </a:lnSpc>
              <a:spcBef>
                <a:spcPct val="0"/>
              </a:spcBef>
            </a:pPr>
            <a:r>
              <a:rPr lang="en-US" sz="2199">
                <a:solidFill>
                  <a:srgbClr val="FFFFFF"/>
                </a:solidFill>
                <a:latin typeface="Poppins Medium"/>
              </a:rPr>
              <a:t>                op1_bin = op1_bin'</a:t>
            </a:r>
          </a:p>
          <a:p>
            <a:pPr>
              <a:lnSpc>
                <a:spcPts val="2639"/>
              </a:lnSpc>
              <a:spcBef>
                <a:spcPct val="0"/>
              </a:spcBef>
            </a:pPr>
            <a:r>
              <a:rPr lang="en-US" sz="2199">
                <a:solidFill>
                  <a:srgbClr val="FFFFFF"/>
                </a:solidFill>
                <a:latin typeface="Poppins Medium"/>
              </a:rPr>
              <a:t>                op1_bin = 1 - 2 * op1_bin</a:t>
            </a:r>
          </a:p>
          <a:p>
            <a:pPr>
              <a:lnSpc>
                <a:spcPts val="2639"/>
              </a:lnSpc>
              <a:spcBef>
                <a:spcPct val="0"/>
              </a:spcBef>
            </a:pPr>
            <a:r>
              <a:rPr lang="en-US" sz="2199">
                <a:solidFill>
                  <a:srgbClr val="FFFFFF"/>
                </a:solidFill>
                <a:latin typeface="Poppins Medium"/>
              </a:rPr>
              <a:t>                path_metric1 = sum((x - op1_bin).^2)</a:t>
            </a:r>
          </a:p>
          <a:p>
            <a:pPr>
              <a:lnSpc>
                <a:spcPts val="2639"/>
              </a:lnSpc>
              <a:spcBef>
                <a:spcPct val="0"/>
              </a:spcBef>
            </a:pPr>
            <a:r>
              <a:rPr lang="en-US" sz="2199">
                <a:solidFill>
                  <a:srgbClr val="FFFFFF"/>
                </a:solidFill>
                <a:latin typeface="Poppins Medium"/>
              </a:rPr>
              <a:t>               </a:t>
            </a:r>
          </a:p>
          <a:p>
            <a:pPr>
              <a:lnSpc>
                <a:spcPts val="2639"/>
              </a:lnSpc>
              <a:spcBef>
                <a:spcPct val="0"/>
              </a:spcBef>
            </a:pPr>
            <a:r>
              <a:rPr lang="en-US" sz="2199">
                <a:solidFill>
                  <a:srgbClr val="FFFFFF"/>
                </a:solidFill>
                <a:latin typeface="Poppins Medium"/>
              </a:rPr>
              <a:t>                if path_metric1 + val_arr(i, j) &lt; val_arr(ns1, j + 1)                      // Update values if the transition improves the metric</a:t>
            </a:r>
          </a:p>
          <a:p>
            <a:pPr>
              <a:lnSpc>
                <a:spcPts val="2639"/>
              </a:lnSpc>
              <a:spcBef>
                <a:spcPct val="0"/>
              </a:spcBef>
            </a:pPr>
            <a:r>
              <a:rPr lang="en-US" sz="2199">
                <a:solidFill>
                  <a:srgbClr val="FFFFFF"/>
                </a:solidFill>
                <a:latin typeface="Poppins Medium"/>
              </a:rPr>
              <a:t>                    val_arr(ns1, j + 1) = path_metric1 + val_arr(i, j)</a:t>
            </a:r>
          </a:p>
          <a:p>
            <a:pPr>
              <a:lnSpc>
                <a:spcPts val="2639"/>
              </a:lnSpc>
              <a:spcBef>
                <a:spcPct val="0"/>
              </a:spcBef>
            </a:pPr>
            <a:r>
              <a:rPr lang="en-US" sz="2199">
                <a:solidFill>
                  <a:srgbClr val="FFFFFF"/>
                </a:solidFill>
                <a:latin typeface="Poppins Medium"/>
              </a:rPr>
              <a:t>                    prev_state(ns1, j + 1) = i</a:t>
            </a:r>
          </a:p>
          <a:p>
            <a:pPr>
              <a:lnSpc>
                <a:spcPts val="2639"/>
              </a:lnSpc>
              <a:spcBef>
                <a:spcPct val="0"/>
              </a:spcBef>
            </a:pPr>
            <a:r>
              <a:rPr lang="en-US" sz="2199">
                <a:solidFill>
                  <a:srgbClr val="FFFFFF"/>
                </a:solidFill>
                <a:latin typeface="Poppins Medium"/>
              </a:rPr>
              <a:t>                    prev_inp(ns1, j + 1) = 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480516" y="685800"/>
            <a:ext cx="17411917" cy="4457700"/>
          </a:xfrm>
          <a:prstGeom prst="rect">
            <a:avLst/>
          </a:prstGeom>
        </p:spPr>
        <p:txBody>
          <a:bodyPr lIns="0" tIns="0" rIns="0" bIns="0" rtlCol="0" anchor="t">
            <a:spAutoFit/>
          </a:bodyPr>
          <a:lstStyle/>
          <a:p>
            <a:pPr>
              <a:lnSpc>
                <a:spcPts val="2760"/>
              </a:lnSpc>
              <a:spcBef>
                <a:spcPct val="0"/>
              </a:spcBef>
            </a:pPr>
            <a:endParaRPr/>
          </a:p>
          <a:p>
            <a:pPr>
              <a:lnSpc>
                <a:spcPts val="2760"/>
              </a:lnSpc>
              <a:spcBef>
                <a:spcPct val="0"/>
              </a:spcBef>
            </a:pPr>
            <a:endParaRPr/>
          </a:p>
          <a:p>
            <a:pPr>
              <a:lnSpc>
                <a:spcPts val="2760"/>
              </a:lnSpc>
              <a:spcBef>
                <a:spcPct val="0"/>
              </a:spcBef>
            </a:pPr>
            <a:r>
              <a:rPr lang="en-US" sz="2300">
                <a:solidFill>
                  <a:srgbClr val="FFFFFF"/>
                </a:solidFill>
                <a:latin typeface="Poppins Medium"/>
              </a:rPr>
              <a:t>    i = 1</a:t>
            </a:r>
          </a:p>
          <a:p>
            <a:pPr>
              <a:lnSpc>
                <a:spcPts val="2760"/>
              </a:lnSpc>
              <a:spcBef>
                <a:spcPct val="0"/>
              </a:spcBef>
            </a:pPr>
            <a:endParaRPr lang="en-US" sz="2300">
              <a:solidFill>
                <a:srgbClr val="FFFFFF"/>
              </a:solidFill>
              <a:latin typeface="Poppins Medium"/>
            </a:endParaRPr>
          </a:p>
          <a:p>
            <a:pPr>
              <a:lnSpc>
                <a:spcPts val="2760"/>
              </a:lnSpc>
              <a:spcBef>
                <a:spcPct val="0"/>
              </a:spcBef>
            </a:pPr>
            <a:r>
              <a:rPr lang="en-US" sz="2300">
                <a:solidFill>
                  <a:srgbClr val="FFFFFF"/>
                </a:solidFill>
                <a:latin typeface="Poppins Medium"/>
              </a:rPr>
              <a:t>    decoded_seq = []</a:t>
            </a:r>
          </a:p>
          <a:p>
            <a:pPr>
              <a:lnSpc>
                <a:spcPts val="2760"/>
              </a:lnSpc>
              <a:spcBef>
                <a:spcPct val="0"/>
              </a:spcBef>
            </a:pPr>
            <a:endParaRPr lang="en-US" sz="2300">
              <a:solidFill>
                <a:srgbClr val="FFFFFF"/>
              </a:solidFill>
              <a:latin typeface="Poppins Medium"/>
            </a:endParaRPr>
          </a:p>
          <a:p>
            <a:pPr>
              <a:lnSpc>
                <a:spcPts val="2760"/>
              </a:lnSpc>
              <a:spcBef>
                <a:spcPct val="0"/>
              </a:spcBef>
            </a:pPr>
            <a:r>
              <a:rPr lang="en-US" sz="2300">
                <a:solidFill>
                  <a:srgbClr val="FFFFFF"/>
                </a:solidFill>
                <a:latin typeface="Poppins Medium"/>
              </a:rPr>
              <a:t>    for j from cols down to 2                                               // Backtrack through the trellis to find the most likely sequence</a:t>
            </a:r>
          </a:p>
          <a:p>
            <a:pPr>
              <a:lnSpc>
                <a:spcPts val="2760"/>
              </a:lnSpc>
              <a:spcBef>
                <a:spcPct val="0"/>
              </a:spcBef>
            </a:pPr>
            <a:endParaRPr lang="en-US" sz="2300">
              <a:solidFill>
                <a:srgbClr val="FFFFFF"/>
              </a:solidFill>
              <a:latin typeface="Poppins Medium"/>
            </a:endParaRPr>
          </a:p>
          <a:p>
            <a:pPr>
              <a:lnSpc>
                <a:spcPts val="2760"/>
              </a:lnSpc>
              <a:spcBef>
                <a:spcPct val="0"/>
              </a:spcBef>
            </a:pPr>
            <a:r>
              <a:rPr lang="en-US" sz="2300">
                <a:solidFill>
                  <a:srgbClr val="FFFFFF"/>
                </a:solidFill>
                <a:latin typeface="Poppins Medium"/>
              </a:rPr>
              <a:t>        decoded_seq = [decoded_seq, prev_inp(i, j)]</a:t>
            </a:r>
          </a:p>
          <a:p>
            <a:pPr>
              <a:lnSpc>
                <a:spcPts val="2760"/>
              </a:lnSpc>
              <a:spcBef>
                <a:spcPct val="0"/>
              </a:spcBef>
            </a:pPr>
            <a:r>
              <a:rPr lang="en-US" sz="2300">
                <a:solidFill>
                  <a:srgbClr val="FFFFFF"/>
                </a:solidFill>
                <a:latin typeface="Poppins Medium"/>
              </a:rPr>
              <a:t>        i = prev_state(i, j)</a:t>
            </a:r>
          </a:p>
          <a:p>
            <a:pPr>
              <a:lnSpc>
                <a:spcPts val="2760"/>
              </a:lnSpc>
              <a:spcBef>
                <a:spcPct val="0"/>
              </a:spcBef>
            </a:pPr>
            <a:endParaRPr lang="en-US" sz="2300">
              <a:solidFill>
                <a:srgbClr val="FFFFFF"/>
              </a:solidFill>
              <a:latin typeface="Poppins Medium"/>
            </a:endParaRPr>
          </a:p>
          <a:p>
            <a:pPr>
              <a:lnSpc>
                <a:spcPts val="2760"/>
              </a:lnSpc>
              <a:spcBef>
                <a:spcPct val="0"/>
              </a:spcBef>
            </a:pPr>
            <a:r>
              <a:rPr lang="en-US" sz="2300">
                <a:solidFill>
                  <a:srgbClr val="FFFFFF"/>
                </a:solidFill>
                <a:latin typeface="Poppins Medium"/>
              </a:rPr>
              <a:t>   </a:t>
            </a:r>
          </a:p>
          <a:p>
            <a:pPr>
              <a:lnSpc>
                <a:spcPts val="2760"/>
              </a:lnSpc>
              <a:spcBef>
                <a:spcPct val="0"/>
              </a:spcBef>
            </a:pPr>
            <a:r>
              <a:rPr lang="en-US" sz="2300">
                <a:solidFill>
                  <a:srgbClr val="FFFFFF"/>
                </a:solidFill>
                <a:latin typeface="Poppins Medium"/>
              </a:rPr>
              <a:t>    outputArg = reverse(decoded_seq)                          // Return the decoded sequence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5183546" y="2911982"/>
            <a:ext cx="7920909" cy="6346318"/>
          </a:xfrm>
          <a:custGeom>
            <a:avLst/>
            <a:gdLst/>
            <a:ahLst/>
            <a:cxnLst/>
            <a:rect l="l" t="t" r="r" b="b"/>
            <a:pathLst>
              <a:path w="7920909" h="6346318">
                <a:moveTo>
                  <a:pt x="0" y="0"/>
                </a:moveTo>
                <a:lnTo>
                  <a:pt x="7920908" y="0"/>
                </a:lnTo>
                <a:lnTo>
                  <a:pt x="7920908" y="6346318"/>
                </a:lnTo>
                <a:lnTo>
                  <a:pt x="0" y="6346318"/>
                </a:lnTo>
                <a:lnTo>
                  <a:pt x="0" y="0"/>
                </a:lnTo>
                <a:close/>
              </a:path>
            </a:pathLst>
          </a:custGeom>
          <a:blipFill>
            <a:blip r:embed="rId2"/>
            <a:stretch>
              <a:fillRect/>
            </a:stretch>
          </a:blipFill>
        </p:spPr>
      </p:sp>
      <p:sp>
        <p:nvSpPr>
          <p:cNvPr id="3" name="TextBox 3"/>
          <p:cNvSpPr txBox="1"/>
          <p:nvPr/>
        </p:nvSpPr>
        <p:spPr>
          <a:xfrm>
            <a:off x="3854911" y="375602"/>
            <a:ext cx="10578179" cy="1054135"/>
          </a:xfrm>
          <a:prstGeom prst="rect">
            <a:avLst/>
          </a:prstGeom>
        </p:spPr>
        <p:txBody>
          <a:bodyPr lIns="0" tIns="0" rIns="0" bIns="0" rtlCol="0" anchor="t">
            <a:spAutoFit/>
          </a:bodyPr>
          <a:lstStyle/>
          <a:p>
            <a:pPr algn="ctr">
              <a:lnSpc>
                <a:spcPts val="9239"/>
              </a:lnSpc>
            </a:pPr>
            <a:r>
              <a:rPr lang="en-US" sz="6599" dirty="0">
                <a:solidFill>
                  <a:srgbClr val="10B5BF"/>
                </a:solidFill>
                <a:latin typeface="Alegreya Sans SC Bold"/>
              </a:rPr>
              <a:t>Simulation result: r=1/2,Kc=3</a:t>
            </a:r>
          </a:p>
        </p:txBody>
      </p:sp>
      <p:sp>
        <p:nvSpPr>
          <p:cNvPr id="4" name="TextBox 4"/>
          <p:cNvSpPr txBox="1"/>
          <p:nvPr/>
        </p:nvSpPr>
        <p:spPr>
          <a:xfrm>
            <a:off x="6858148" y="1855248"/>
            <a:ext cx="5257651" cy="847220"/>
          </a:xfrm>
          <a:prstGeom prst="rect">
            <a:avLst/>
          </a:prstGeom>
        </p:spPr>
        <p:txBody>
          <a:bodyPr wrap="square" lIns="0" tIns="0" rIns="0" bIns="0" rtlCol="0" anchor="t">
            <a:spAutoFit/>
          </a:bodyPr>
          <a:lstStyle/>
          <a:p>
            <a:pPr algn="ctr">
              <a:lnSpc>
                <a:spcPts val="3326"/>
              </a:lnSpc>
            </a:pPr>
            <a:r>
              <a:rPr lang="en-US" sz="2772" dirty="0">
                <a:solidFill>
                  <a:srgbClr val="FFFFFF"/>
                </a:solidFill>
                <a:latin typeface="Alegreya"/>
              </a:rPr>
              <a:t>Input Length = 50</a:t>
            </a:r>
          </a:p>
          <a:p>
            <a:pPr algn="ctr">
              <a:lnSpc>
                <a:spcPts val="3326"/>
              </a:lnSpc>
              <a:spcBef>
                <a:spcPct val="0"/>
              </a:spcBef>
            </a:pPr>
            <a:r>
              <a:rPr lang="en-US" sz="2772" dirty="0">
                <a:solidFill>
                  <a:srgbClr val="FFFFFF"/>
                </a:solidFill>
                <a:latin typeface="Alegreya"/>
              </a:rPr>
              <a:t>Number of Simulations = 10000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5183546" y="2911982"/>
            <a:ext cx="7920909" cy="6346318"/>
          </a:xfrm>
          <a:custGeom>
            <a:avLst/>
            <a:gdLst/>
            <a:ahLst/>
            <a:cxnLst/>
            <a:rect l="l" t="t" r="r" b="b"/>
            <a:pathLst>
              <a:path w="7920909" h="6346318">
                <a:moveTo>
                  <a:pt x="0" y="0"/>
                </a:moveTo>
                <a:lnTo>
                  <a:pt x="7920908" y="0"/>
                </a:lnTo>
                <a:lnTo>
                  <a:pt x="7920908" y="6346318"/>
                </a:lnTo>
                <a:lnTo>
                  <a:pt x="0" y="6346318"/>
                </a:lnTo>
                <a:lnTo>
                  <a:pt x="0" y="0"/>
                </a:lnTo>
                <a:close/>
              </a:path>
            </a:pathLst>
          </a:custGeom>
          <a:blipFill>
            <a:blip r:embed="rId2"/>
            <a:stretch>
              <a:fillRect/>
            </a:stretch>
          </a:blipFill>
        </p:spPr>
      </p:sp>
      <p:sp>
        <p:nvSpPr>
          <p:cNvPr id="3" name="TextBox 3"/>
          <p:cNvSpPr txBox="1"/>
          <p:nvPr/>
        </p:nvSpPr>
        <p:spPr>
          <a:xfrm>
            <a:off x="3841480" y="375602"/>
            <a:ext cx="10605040" cy="1054135"/>
          </a:xfrm>
          <a:prstGeom prst="rect">
            <a:avLst/>
          </a:prstGeom>
        </p:spPr>
        <p:txBody>
          <a:bodyPr lIns="0" tIns="0" rIns="0" bIns="0" rtlCol="0" anchor="t">
            <a:spAutoFit/>
          </a:bodyPr>
          <a:lstStyle/>
          <a:p>
            <a:pPr algn="ctr">
              <a:lnSpc>
                <a:spcPts val="9239"/>
              </a:lnSpc>
            </a:pPr>
            <a:r>
              <a:rPr lang="en-US" sz="6599" dirty="0">
                <a:solidFill>
                  <a:srgbClr val="10B5BF"/>
                </a:solidFill>
                <a:latin typeface="Alegreya Sans SC Bold"/>
              </a:rPr>
              <a:t>Simulation result: r=1/3,Kc=4</a:t>
            </a:r>
          </a:p>
        </p:txBody>
      </p:sp>
      <p:sp>
        <p:nvSpPr>
          <p:cNvPr id="4" name="TextBox 4"/>
          <p:cNvSpPr txBox="1"/>
          <p:nvPr/>
        </p:nvSpPr>
        <p:spPr>
          <a:xfrm>
            <a:off x="6858148" y="1855248"/>
            <a:ext cx="4800451" cy="847220"/>
          </a:xfrm>
          <a:prstGeom prst="rect">
            <a:avLst/>
          </a:prstGeom>
        </p:spPr>
        <p:txBody>
          <a:bodyPr wrap="square" lIns="0" tIns="0" rIns="0" bIns="0" rtlCol="0" anchor="t">
            <a:spAutoFit/>
          </a:bodyPr>
          <a:lstStyle/>
          <a:p>
            <a:pPr algn="ctr">
              <a:lnSpc>
                <a:spcPts val="3326"/>
              </a:lnSpc>
            </a:pPr>
            <a:r>
              <a:rPr lang="en-US" sz="2772" dirty="0">
                <a:solidFill>
                  <a:srgbClr val="FFFFFF"/>
                </a:solidFill>
                <a:latin typeface="Alegreya"/>
              </a:rPr>
              <a:t>Input Length = 50 </a:t>
            </a:r>
          </a:p>
          <a:p>
            <a:pPr algn="ctr">
              <a:lnSpc>
                <a:spcPts val="3326"/>
              </a:lnSpc>
              <a:spcBef>
                <a:spcPct val="0"/>
              </a:spcBef>
            </a:pPr>
            <a:r>
              <a:rPr lang="en-US" sz="2772" dirty="0">
                <a:solidFill>
                  <a:srgbClr val="FFFFFF"/>
                </a:solidFill>
                <a:latin typeface="Alegreya"/>
              </a:rPr>
              <a:t>Number of Simulations = 10000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6522045" y="490537"/>
            <a:ext cx="5243910" cy="1200150"/>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Introduction</a:t>
            </a:r>
          </a:p>
        </p:txBody>
      </p:sp>
      <p:sp>
        <p:nvSpPr>
          <p:cNvPr id="3" name="TextBox 3"/>
          <p:cNvSpPr txBox="1"/>
          <p:nvPr/>
        </p:nvSpPr>
        <p:spPr>
          <a:xfrm>
            <a:off x="0" y="2211118"/>
            <a:ext cx="18288000" cy="8401050"/>
          </a:xfrm>
          <a:prstGeom prst="rect">
            <a:avLst/>
          </a:prstGeom>
        </p:spPr>
        <p:txBody>
          <a:bodyPr lIns="0" tIns="0" rIns="0" bIns="0" rtlCol="0" anchor="t">
            <a:spAutoFit/>
          </a:bodyPr>
          <a:lstStyle/>
          <a:p>
            <a:pPr marL="859763" lvl="1" indent="-429882">
              <a:lnSpc>
                <a:spcPts val="4778"/>
              </a:lnSpc>
              <a:buFont typeface="Arial"/>
              <a:buChar char="•"/>
            </a:pPr>
            <a:r>
              <a:rPr lang="en-US" sz="3982">
                <a:solidFill>
                  <a:srgbClr val="FFFFFF"/>
                </a:solidFill>
                <a:latin typeface="Alegreya"/>
              </a:rPr>
              <a:t>Convolution coding is a popular error-correcting coding method used to improve the reliability of communication system.</a:t>
            </a:r>
          </a:p>
          <a:p>
            <a:pPr>
              <a:lnSpc>
                <a:spcPts val="4778"/>
              </a:lnSpc>
            </a:pPr>
            <a:endParaRPr lang="en-US" sz="3982">
              <a:solidFill>
                <a:srgbClr val="FFFFFF"/>
              </a:solidFill>
              <a:latin typeface="Alegreya"/>
            </a:endParaRPr>
          </a:p>
          <a:p>
            <a:pPr marL="859763" lvl="1" indent="-429882">
              <a:lnSpc>
                <a:spcPts val="4778"/>
              </a:lnSpc>
              <a:buFont typeface="Arial"/>
              <a:buChar char="•"/>
            </a:pPr>
            <a:r>
              <a:rPr lang="en-US" sz="3982">
                <a:solidFill>
                  <a:srgbClr val="FFFFFF"/>
                </a:solidFill>
                <a:latin typeface="Alegreya"/>
              </a:rPr>
              <a:t>Block codes process data in fixed-size blocks. Convolutional codes, on the other hand, offer continuous encoding and decoding.</a:t>
            </a:r>
          </a:p>
          <a:p>
            <a:pPr>
              <a:lnSpc>
                <a:spcPts val="4778"/>
              </a:lnSpc>
            </a:pPr>
            <a:endParaRPr lang="en-US" sz="3982">
              <a:solidFill>
                <a:srgbClr val="FFFFFF"/>
              </a:solidFill>
              <a:latin typeface="Alegreya"/>
            </a:endParaRPr>
          </a:p>
          <a:p>
            <a:pPr marL="859763" lvl="1" indent="-429882">
              <a:lnSpc>
                <a:spcPts val="4778"/>
              </a:lnSpc>
              <a:buFont typeface="Arial"/>
              <a:buChar char="•"/>
            </a:pPr>
            <a:r>
              <a:rPr lang="en-US" sz="3982">
                <a:solidFill>
                  <a:srgbClr val="FFFFFF"/>
                </a:solidFill>
                <a:latin typeface="Alegreya"/>
              </a:rPr>
              <a:t>Convolutional encoders typically have lower latency compared to polar codes and LDPC codes.</a:t>
            </a:r>
          </a:p>
          <a:p>
            <a:pPr>
              <a:lnSpc>
                <a:spcPts val="4778"/>
              </a:lnSpc>
            </a:pPr>
            <a:endParaRPr lang="en-US" sz="3982">
              <a:solidFill>
                <a:srgbClr val="FFFFFF"/>
              </a:solidFill>
              <a:latin typeface="Alegreya"/>
            </a:endParaRPr>
          </a:p>
          <a:p>
            <a:pPr marL="859763" lvl="1" indent="-429882">
              <a:lnSpc>
                <a:spcPts val="4778"/>
              </a:lnSpc>
              <a:buFont typeface="Arial"/>
              <a:buChar char="•"/>
            </a:pPr>
            <a:r>
              <a:rPr lang="en-US" sz="3982">
                <a:solidFill>
                  <a:srgbClr val="FFFFFF"/>
                </a:solidFill>
                <a:latin typeface="Alegreya"/>
              </a:rPr>
              <a:t>Easy to implement from hardware perspective.</a:t>
            </a:r>
          </a:p>
          <a:p>
            <a:pPr>
              <a:lnSpc>
                <a:spcPts val="4778"/>
              </a:lnSpc>
            </a:pPr>
            <a:endParaRPr lang="en-US" sz="3982">
              <a:solidFill>
                <a:srgbClr val="FFFFFF"/>
              </a:solidFill>
              <a:latin typeface="Alegreya"/>
            </a:endParaRPr>
          </a:p>
          <a:p>
            <a:pPr marL="859763" lvl="1" indent="-429882">
              <a:lnSpc>
                <a:spcPts val="4778"/>
              </a:lnSpc>
              <a:buFont typeface="Arial"/>
              <a:buChar char="•"/>
            </a:pPr>
            <a:r>
              <a:rPr lang="en-US" sz="3982">
                <a:solidFill>
                  <a:srgbClr val="FFFFFF"/>
                </a:solidFill>
                <a:latin typeface="Alegreya"/>
              </a:rPr>
              <a:t>Because of this benefits, we choose convolutional coding over other  coding techniques.</a:t>
            </a:r>
          </a:p>
          <a:p>
            <a:pPr>
              <a:lnSpc>
                <a:spcPts val="4778"/>
              </a:lnSpc>
            </a:pPr>
            <a:endParaRPr lang="en-US" sz="3982">
              <a:solidFill>
                <a:srgbClr val="FFFFFF"/>
              </a:solidFill>
              <a:latin typeface="Alegrey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5183546" y="2911982"/>
            <a:ext cx="7920909" cy="6346318"/>
          </a:xfrm>
          <a:custGeom>
            <a:avLst/>
            <a:gdLst/>
            <a:ahLst/>
            <a:cxnLst/>
            <a:rect l="l" t="t" r="r" b="b"/>
            <a:pathLst>
              <a:path w="7920909" h="6346318">
                <a:moveTo>
                  <a:pt x="0" y="0"/>
                </a:moveTo>
                <a:lnTo>
                  <a:pt x="7920908" y="0"/>
                </a:lnTo>
                <a:lnTo>
                  <a:pt x="7920908" y="6346318"/>
                </a:lnTo>
                <a:lnTo>
                  <a:pt x="0" y="6346318"/>
                </a:lnTo>
                <a:lnTo>
                  <a:pt x="0" y="0"/>
                </a:lnTo>
                <a:close/>
              </a:path>
            </a:pathLst>
          </a:custGeom>
          <a:blipFill>
            <a:blip r:embed="rId2"/>
            <a:stretch>
              <a:fillRect/>
            </a:stretch>
          </a:blipFill>
        </p:spPr>
      </p:sp>
      <p:sp>
        <p:nvSpPr>
          <p:cNvPr id="3" name="TextBox 3"/>
          <p:cNvSpPr txBox="1"/>
          <p:nvPr/>
        </p:nvSpPr>
        <p:spPr>
          <a:xfrm>
            <a:off x="3849862" y="375602"/>
            <a:ext cx="10588276" cy="1054135"/>
          </a:xfrm>
          <a:prstGeom prst="rect">
            <a:avLst/>
          </a:prstGeom>
        </p:spPr>
        <p:txBody>
          <a:bodyPr lIns="0" tIns="0" rIns="0" bIns="0" rtlCol="0" anchor="t">
            <a:spAutoFit/>
          </a:bodyPr>
          <a:lstStyle/>
          <a:p>
            <a:pPr algn="ctr">
              <a:lnSpc>
                <a:spcPts val="9239"/>
              </a:lnSpc>
            </a:pPr>
            <a:r>
              <a:rPr lang="en-US" sz="6599" dirty="0">
                <a:solidFill>
                  <a:srgbClr val="10B5BF"/>
                </a:solidFill>
                <a:latin typeface="Alegreya Sans SC Bold"/>
              </a:rPr>
              <a:t>Simulation result: r=1/3,Kc=6</a:t>
            </a:r>
          </a:p>
        </p:txBody>
      </p:sp>
      <p:sp>
        <p:nvSpPr>
          <p:cNvPr id="4" name="TextBox 4"/>
          <p:cNvSpPr txBox="1"/>
          <p:nvPr/>
        </p:nvSpPr>
        <p:spPr>
          <a:xfrm>
            <a:off x="6858148" y="1855248"/>
            <a:ext cx="5105251" cy="847220"/>
          </a:xfrm>
          <a:prstGeom prst="rect">
            <a:avLst/>
          </a:prstGeom>
        </p:spPr>
        <p:txBody>
          <a:bodyPr wrap="square" lIns="0" tIns="0" rIns="0" bIns="0" rtlCol="0" anchor="t">
            <a:spAutoFit/>
          </a:bodyPr>
          <a:lstStyle/>
          <a:p>
            <a:pPr algn="ctr">
              <a:lnSpc>
                <a:spcPts val="3326"/>
              </a:lnSpc>
            </a:pPr>
            <a:r>
              <a:rPr lang="en-US" sz="2772" dirty="0">
                <a:solidFill>
                  <a:srgbClr val="FFFFFF"/>
                </a:solidFill>
                <a:latin typeface="Alegreya"/>
              </a:rPr>
              <a:t>Input Length = 50 </a:t>
            </a:r>
          </a:p>
          <a:p>
            <a:pPr algn="ctr">
              <a:lnSpc>
                <a:spcPts val="3326"/>
              </a:lnSpc>
              <a:spcBef>
                <a:spcPct val="0"/>
              </a:spcBef>
            </a:pPr>
            <a:r>
              <a:rPr lang="en-US" sz="2772" dirty="0">
                <a:solidFill>
                  <a:srgbClr val="FFFFFF"/>
                </a:solidFill>
                <a:latin typeface="Alegreya"/>
              </a:rPr>
              <a:t>Number of Simulations = 10000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985213" y="3372052"/>
            <a:ext cx="8302787" cy="4394074"/>
          </a:xfrm>
          <a:custGeom>
            <a:avLst/>
            <a:gdLst/>
            <a:ahLst/>
            <a:cxnLst/>
            <a:rect l="l" t="t" r="r" b="b"/>
            <a:pathLst>
              <a:path w="8302787" h="4394074">
                <a:moveTo>
                  <a:pt x="0" y="0"/>
                </a:moveTo>
                <a:lnTo>
                  <a:pt x="8302787" y="0"/>
                </a:lnTo>
                <a:lnTo>
                  <a:pt x="8302787" y="4394074"/>
                </a:lnTo>
                <a:lnTo>
                  <a:pt x="0" y="4394074"/>
                </a:lnTo>
                <a:lnTo>
                  <a:pt x="0" y="0"/>
                </a:lnTo>
                <a:close/>
              </a:path>
            </a:pathLst>
          </a:custGeom>
          <a:blipFill>
            <a:blip r:embed="rId2"/>
            <a:stretch>
              <a:fillRect l="-2177"/>
            </a:stretch>
          </a:blipFill>
        </p:spPr>
      </p:sp>
      <p:sp>
        <p:nvSpPr>
          <p:cNvPr id="3" name="TextBox 3"/>
          <p:cNvSpPr txBox="1"/>
          <p:nvPr/>
        </p:nvSpPr>
        <p:spPr>
          <a:xfrm>
            <a:off x="-2566919" y="351155"/>
            <a:ext cx="23929557" cy="1126491"/>
          </a:xfrm>
          <a:prstGeom prst="rect">
            <a:avLst/>
          </a:prstGeom>
        </p:spPr>
        <p:txBody>
          <a:bodyPr lIns="0" tIns="0" rIns="0" bIns="0" rtlCol="0" anchor="t">
            <a:spAutoFit/>
          </a:bodyPr>
          <a:lstStyle/>
          <a:p>
            <a:pPr marL="0" lvl="0" indent="0" algn="ctr">
              <a:lnSpc>
                <a:spcPts val="8259"/>
              </a:lnSpc>
              <a:spcBef>
                <a:spcPct val="0"/>
              </a:spcBef>
            </a:pPr>
            <a:r>
              <a:rPr lang="en-US" sz="5899" u="none" strike="noStrike">
                <a:solidFill>
                  <a:srgbClr val="10B5BF"/>
                </a:solidFill>
                <a:latin typeface="Alegreya Sans SC Bold"/>
              </a:rPr>
              <a:t>Free Distance Instead of Hamming Distance</a:t>
            </a:r>
          </a:p>
        </p:txBody>
      </p:sp>
      <p:sp>
        <p:nvSpPr>
          <p:cNvPr id="4" name="TextBox 4"/>
          <p:cNvSpPr txBox="1"/>
          <p:nvPr/>
        </p:nvSpPr>
        <p:spPr>
          <a:xfrm>
            <a:off x="0" y="2149614"/>
            <a:ext cx="9762662" cy="6848475"/>
          </a:xfrm>
          <a:prstGeom prst="rect">
            <a:avLst/>
          </a:prstGeom>
        </p:spPr>
        <p:txBody>
          <a:bodyPr lIns="0" tIns="0" rIns="0" bIns="0" rtlCol="0" anchor="t">
            <a:spAutoFit/>
          </a:bodyPr>
          <a:lstStyle/>
          <a:p>
            <a:pPr marL="660463" lvl="1" indent="-330231">
              <a:lnSpc>
                <a:spcPts val="3670"/>
              </a:lnSpc>
              <a:buFont typeface="Arial"/>
              <a:buChar char="•"/>
            </a:pPr>
            <a:r>
              <a:rPr lang="en-US" sz="3059">
                <a:solidFill>
                  <a:srgbClr val="FFFFFF"/>
                </a:solidFill>
                <a:latin typeface="Alegreya"/>
              </a:rPr>
              <a:t>In context of convolutional codes, the smallest hamming distance between two valid codewords is called free distance</a:t>
            </a:r>
          </a:p>
          <a:p>
            <a:pPr>
              <a:lnSpc>
                <a:spcPts val="3670"/>
              </a:lnSpc>
            </a:pPr>
            <a:endParaRPr lang="en-US" sz="3059">
              <a:solidFill>
                <a:srgbClr val="FFFFFF"/>
              </a:solidFill>
              <a:latin typeface="Alegreya"/>
            </a:endParaRPr>
          </a:p>
          <a:p>
            <a:pPr marL="660463" lvl="1" indent="-330231">
              <a:lnSpc>
                <a:spcPts val="3670"/>
              </a:lnSpc>
              <a:buFont typeface="Arial"/>
              <a:buChar char="•"/>
            </a:pPr>
            <a:r>
              <a:rPr lang="en-US" sz="3059">
                <a:solidFill>
                  <a:srgbClr val="FFFFFF"/>
                </a:solidFill>
                <a:latin typeface="Alegreya"/>
              </a:rPr>
              <a:t>It is the difference in path metrics between all zero output and path with the smallest non zero path metric going from initial 00 state to some future 00 state</a:t>
            </a:r>
          </a:p>
          <a:p>
            <a:pPr>
              <a:lnSpc>
                <a:spcPts val="3670"/>
              </a:lnSpc>
            </a:pPr>
            <a:endParaRPr lang="en-US" sz="3059">
              <a:solidFill>
                <a:srgbClr val="FFFFFF"/>
              </a:solidFill>
              <a:latin typeface="Alegreya"/>
            </a:endParaRPr>
          </a:p>
          <a:p>
            <a:pPr marL="660463" lvl="1" indent="-330231">
              <a:lnSpc>
                <a:spcPts val="3670"/>
              </a:lnSpc>
              <a:buFont typeface="Arial"/>
              <a:buChar char="•"/>
            </a:pPr>
            <a:r>
              <a:rPr lang="en-US" sz="3059">
                <a:solidFill>
                  <a:srgbClr val="FFFFFF"/>
                </a:solidFill>
                <a:latin typeface="Alegreya"/>
              </a:rPr>
              <a:t>In this example shown the free distance is 4 and as tc (error correction) is defined as floor((f-1)/2) where f is free distance</a:t>
            </a:r>
          </a:p>
          <a:p>
            <a:pPr>
              <a:lnSpc>
                <a:spcPts val="3670"/>
              </a:lnSpc>
            </a:pPr>
            <a:endParaRPr lang="en-US" sz="3059">
              <a:solidFill>
                <a:srgbClr val="FFFFFF"/>
              </a:solidFill>
              <a:latin typeface="Alegreya"/>
            </a:endParaRPr>
          </a:p>
          <a:p>
            <a:pPr marL="660463" lvl="1" indent="-330231">
              <a:lnSpc>
                <a:spcPts val="3670"/>
              </a:lnSpc>
              <a:buFont typeface="Arial"/>
              <a:buChar char="•"/>
            </a:pPr>
            <a:r>
              <a:rPr lang="en-US" sz="3059">
                <a:solidFill>
                  <a:srgbClr val="FFFFFF"/>
                </a:solidFill>
                <a:latin typeface="Alegreya"/>
              </a:rPr>
              <a:t>More is the free distance of a convolutional coding scheme more it is error correction capability</a:t>
            </a:r>
          </a:p>
          <a:p>
            <a:pPr>
              <a:lnSpc>
                <a:spcPts val="3670"/>
              </a:lnSpc>
            </a:pPr>
            <a:endParaRPr lang="en-US" sz="3059">
              <a:solidFill>
                <a:srgbClr val="FFFFFF"/>
              </a:solidFill>
              <a:latin typeface="Alegrey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817683" y="2351697"/>
            <a:ext cx="8034449" cy="6493706"/>
          </a:xfrm>
          <a:custGeom>
            <a:avLst/>
            <a:gdLst/>
            <a:ahLst/>
            <a:cxnLst/>
            <a:rect l="l" t="t" r="r" b="b"/>
            <a:pathLst>
              <a:path w="8034449" h="6493706">
                <a:moveTo>
                  <a:pt x="0" y="0"/>
                </a:moveTo>
                <a:lnTo>
                  <a:pt x="8034449" y="0"/>
                </a:lnTo>
                <a:lnTo>
                  <a:pt x="8034449" y="6493706"/>
                </a:lnTo>
                <a:lnTo>
                  <a:pt x="0" y="6493706"/>
                </a:lnTo>
                <a:lnTo>
                  <a:pt x="0" y="0"/>
                </a:lnTo>
                <a:close/>
              </a:path>
            </a:pathLst>
          </a:custGeom>
          <a:blipFill>
            <a:blip r:embed="rId2"/>
            <a:stretch>
              <a:fillRect/>
            </a:stretch>
          </a:blipFill>
        </p:spPr>
      </p:sp>
      <p:sp>
        <p:nvSpPr>
          <p:cNvPr id="3" name="TextBox 3"/>
          <p:cNvSpPr txBox="1"/>
          <p:nvPr/>
        </p:nvSpPr>
        <p:spPr>
          <a:xfrm>
            <a:off x="9139238" y="4957762"/>
            <a:ext cx="9525" cy="371475"/>
          </a:xfrm>
          <a:prstGeom prst="rect">
            <a:avLst/>
          </a:prstGeom>
        </p:spPr>
        <p:txBody>
          <a:bodyPr lIns="0" tIns="0" rIns="0" bIns="0" rtlCol="0" anchor="t">
            <a:spAutoFit/>
          </a:bodyPr>
          <a:lstStyle/>
          <a:p>
            <a:pPr algn="ctr">
              <a:lnSpc>
                <a:spcPts val="2966"/>
              </a:lnSpc>
              <a:spcBef>
                <a:spcPct val="0"/>
              </a:spcBef>
            </a:pPr>
            <a:endParaRPr/>
          </a:p>
        </p:txBody>
      </p:sp>
      <p:sp>
        <p:nvSpPr>
          <p:cNvPr id="4" name="TextBox 4"/>
          <p:cNvSpPr txBox="1"/>
          <p:nvPr/>
        </p:nvSpPr>
        <p:spPr>
          <a:xfrm>
            <a:off x="-2532996" y="375602"/>
            <a:ext cx="23929557" cy="1244601"/>
          </a:xfrm>
          <a:prstGeom prst="rect">
            <a:avLst/>
          </a:prstGeom>
        </p:spPr>
        <p:txBody>
          <a:bodyPr lIns="0" tIns="0" rIns="0" bIns="0" rtlCol="0" anchor="t">
            <a:spAutoFit/>
          </a:bodyPr>
          <a:lstStyle/>
          <a:p>
            <a:pPr marL="0" lvl="0" indent="0" algn="ctr">
              <a:lnSpc>
                <a:spcPts val="9099"/>
              </a:lnSpc>
              <a:spcBef>
                <a:spcPct val="0"/>
              </a:spcBef>
            </a:pPr>
            <a:r>
              <a:rPr lang="en-US" sz="6499" dirty="0">
                <a:solidFill>
                  <a:srgbClr val="10B5BF"/>
                </a:solidFill>
                <a:latin typeface="Alegreya Sans SC Bold"/>
              </a:rPr>
              <a:t>Comparing bit error rate (</a:t>
            </a:r>
            <a:r>
              <a:rPr lang="en-US" sz="6499" dirty="0" err="1">
                <a:solidFill>
                  <a:srgbClr val="10B5BF"/>
                </a:solidFill>
                <a:latin typeface="Alegreya Sans SC Bold"/>
              </a:rPr>
              <a:t>ber</a:t>
            </a:r>
            <a:r>
              <a:rPr lang="en-US" sz="6499" dirty="0">
                <a:solidFill>
                  <a:srgbClr val="10B5BF"/>
                </a:solidFill>
                <a:latin typeface="Alegreya Sans SC Bold"/>
              </a:rPr>
              <a:t>) with snr</a:t>
            </a:r>
          </a:p>
        </p:txBody>
      </p:sp>
      <p:sp>
        <p:nvSpPr>
          <p:cNvPr id="5" name="TextBox 5"/>
          <p:cNvSpPr txBox="1"/>
          <p:nvPr/>
        </p:nvSpPr>
        <p:spPr>
          <a:xfrm>
            <a:off x="668921" y="2351697"/>
            <a:ext cx="9148763" cy="6400800"/>
          </a:xfrm>
          <a:prstGeom prst="rect">
            <a:avLst/>
          </a:prstGeom>
        </p:spPr>
        <p:txBody>
          <a:bodyPr lIns="0" tIns="0" rIns="0" bIns="0" rtlCol="0" anchor="t">
            <a:spAutoFit/>
          </a:bodyPr>
          <a:lstStyle/>
          <a:p>
            <a:pPr marL="755651" lvl="1" indent="-377825">
              <a:lnSpc>
                <a:spcPts val="4200"/>
              </a:lnSpc>
              <a:buFont typeface="Arial"/>
              <a:buChar char="•"/>
            </a:pPr>
            <a:r>
              <a:rPr lang="en-US" sz="3500">
                <a:solidFill>
                  <a:srgbClr val="FFFFFF"/>
                </a:solidFill>
                <a:latin typeface="Alegreya"/>
              </a:rPr>
              <a:t>As we can see from the graph the bit error rate is lowest for K=6, then K=4, then K=3, this is because the free distance for subsequent values of k is more as compared to lower ones so their error correction capability is more and as a result of high error correction capability bit error rate is low.</a:t>
            </a:r>
          </a:p>
          <a:p>
            <a:pPr>
              <a:lnSpc>
                <a:spcPts val="4200"/>
              </a:lnSpc>
            </a:pPr>
            <a:endParaRPr lang="en-US" sz="3500">
              <a:solidFill>
                <a:srgbClr val="FFFFFF"/>
              </a:solidFill>
              <a:latin typeface="Alegreya"/>
            </a:endParaRPr>
          </a:p>
          <a:p>
            <a:pPr marL="755651" lvl="1" indent="-377825">
              <a:lnSpc>
                <a:spcPts val="4200"/>
              </a:lnSpc>
              <a:buFont typeface="Arial"/>
              <a:buChar char="•"/>
            </a:pPr>
            <a:r>
              <a:rPr lang="en-US" sz="3500">
                <a:solidFill>
                  <a:srgbClr val="FFFFFF"/>
                </a:solidFill>
                <a:latin typeface="Alegreya"/>
              </a:rPr>
              <a:t>At low SNR values, the BER is relatively high due to high impact of noise on the received symbols, hence as SNR increases BER also decreases rapidly.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657394" y="2390777"/>
            <a:ext cx="7630606" cy="6280004"/>
          </a:xfrm>
          <a:custGeom>
            <a:avLst/>
            <a:gdLst/>
            <a:ahLst/>
            <a:cxnLst/>
            <a:rect l="l" t="t" r="r" b="b"/>
            <a:pathLst>
              <a:path w="7926318" h="6288482">
                <a:moveTo>
                  <a:pt x="0" y="0"/>
                </a:moveTo>
                <a:lnTo>
                  <a:pt x="7926318" y="0"/>
                </a:lnTo>
                <a:lnTo>
                  <a:pt x="7926318" y="6288482"/>
                </a:lnTo>
                <a:lnTo>
                  <a:pt x="0" y="6288482"/>
                </a:lnTo>
                <a:lnTo>
                  <a:pt x="0" y="0"/>
                </a:lnTo>
                <a:close/>
              </a:path>
            </a:pathLst>
          </a:custGeom>
          <a:blipFill>
            <a:blip r:embed="rId2"/>
            <a:stretch>
              <a:fillRect/>
            </a:stretch>
          </a:blipFill>
        </p:spPr>
      </p:sp>
      <p:grpSp>
        <p:nvGrpSpPr>
          <p:cNvPr id="3" name="Group 3"/>
          <p:cNvGrpSpPr/>
          <p:nvPr/>
        </p:nvGrpSpPr>
        <p:grpSpPr>
          <a:xfrm>
            <a:off x="15903929" y="2790988"/>
            <a:ext cx="2384071" cy="817377"/>
            <a:chOff x="0" y="0"/>
            <a:chExt cx="627903" cy="215276"/>
          </a:xfrm>
        </p:grpSpPr>
        <p:sp>
          <p:nvSpPr>
            <p:cNvPr id="4" name="Freeform 4"/>
            <p:cNvSpPr/>
            <p:nvPr/>
          </p:nvSpPr>
          <p:spPr>
            <a:xfrm>
              <a:off x="0" y="0"/>
              <a:ext cx="627903" cy="215276"/>
            </a:xfrm>
            <a:custGeom>
              <a:avLst/>
              <a:gdLst/>
              <a:ahLst/>
              <a:cxnLst/>
              <a:rect l="l" t="t" r="r" b="b"/>
              <a:pathLst>
                <a:path w="627903" h="215276">
                  <a:moveTo>
                    <a:pt x="0" y="0"/>
                  </a:moveTo>
                  <a:lnTo>
                    <a:pt x="627903" y="0"/>
                  </a:lnTo>
                  <a:lnTo>
                    <a:pt x="627903" y="215276"/>
                  </a:lnTo>
                  <a:lnTo>
                    <a:pt x="0" y="215276"/>
                  </a:lnTo>
                  <a:close/>
                </a:path>
              </a:pathLst>
            </a:custGeom>
            <a:solidFill>
              <a:srgbClr val="FFFFFF"/>
            </a:solidFill>
          </p:spPr>
        </p:sp>
        <p:sp>
          <p:nvSpPr>
            <p:cNvPr id="5" name="TextBox 5"/>
            <p:cNvSpPr txBox="1"/>
            <p:nvPr/>
          </p:nvSpPr>
          <p:spPr>
            <a:xfrm>
              <a:off x="0" y="0"/>
              <a:ext cx="627903" cy="215276"/>
            </a:xfrm>
            <a:prstGeom prst="rect">
              <a:avLst/>
            </a:prstGeom>
          </p:spPr>
          <p:txBody>
            <a:bodyPr lIns="50800" tIns="50800" rIns="50800" bIns="50800" rtlCol="0" anchor="ctr"/>
            <a:lstStyle/>
            <a:p>
              <a:pPr>
                <a:lnSpc>
                  <a:spcPts val="1646"/>
                </a:lnSpc>
              </a:pPr>
              <a:r>
                <a:rPr lang="en-US" sz="1372">
                  <a:solidFill>
                    <a:srgbClr val="000000"/>
                  </a:solidFill>
                  <a:latin typeface="Poppins Medium"/>
                </a:rPr>
                <a:t>HDD-Blue</a:t>
              </a:r>
            </a:p>
            <a:p>
              <a:pPr>
                <a:lnSpc>
                  <a:spcPts val="1646"/>
                </a:lnSpc>
              </a:pPr>
              <a:r>
                <a:rPr lang="en-US" sz="1372">
                  <a:solidFill>
                    <a:srgbClr val="000000"/>
                  </a:solidFill>
                  <a:latin typeface="Poppins Medium"/>
                </a:rPr>
                <a:t>Theoretical- Red</a:t>
              </a:r>
            </a:p>
            <a:p>
              <a:pPr>
                <a:lnSpc>
                  <a:spcPts val="1646"/>
                </a:lnSpc>
              </a:pPr>
              <a:r>
                <a:rPr lang="en-US" sz="1372">
                  <a:solidFill>
                    <a:srgbClr val="000000"/>
                  </a:solidFill>
                  <a:latin typeface="Poppins Medium"/>
                </a:rPr>
                <a:t>SDD-Yellow</a:t>
              </a:r>
            </a:p>
          </p:txBody>
        </p:sp>
      </p:grpSp>
      <p:sp>
        <p:nvSpPr>
          <p:cNvPr id="6" name="TextBox 6"/>
          <p:cNvSpPr txBox="1"/>
          <p:nvPr/>
        </p:nvSpPr>
        <p:spPr>
          <a:xfrm>
            <a:off x="-2465152" y="321627"/>
            <a:ext cx="23929557" cy="1029128"/>
          </a:xfrm>
          <a:prstGeom prst="rect">
            <a:avLst/>
          </a:prstGeom>
        </p:spPr>
        <p:txBody>
          <a:bodyPr lIns="0" tIns="0" rIns="0" bIns="0" rtlCol="0" anchor="t">
            <a:spAutoFit/>
          </a:bodyPr>
          <a:lstStyle/>
          <a:p>
            <a:pPr marL="0" lvl="0" indent="0" algn="ctr">
              <a:lnSpc>
                <a:spcPts val="9099"/>
              </a:lnSpc>
              <a:spcBef>
                <a:spcPct val="0"/>
              </a:spcBef>
            </a:pPr>
            <a:r>
              <a:rPr lang="en-US" sz="6000" dirty="0">
                <a:solidFill>
                  <a:srgbClr val="10B5BF"/>
                </a:solidFill>
                <a:latin typeface="Alegreya Sans SC Bold"/>
              </a:rPr>
              <a:t>Hard v/s Soft Viterbi Decoding</a:t>
            </a:r>
          </a:p>
        </p:txBody>
      </p:sp>
      <p:sp>
        <p:nvSpPr>
          <p:cNvPr id="7" name="TextBox 7"/>
          <p:cNvSpPr txBox="1"/>
          <p:nvPr/>
        </p:nvSpPr>
        <p:spPr>
          <a:xfrm>
            <a:off x="0" y="2390777"/>
            <a:ext cx="10657394" cy="6280004"/>
          </a:xfrm>
          <a:prstGeom prst="rect">
            <a:avLst/>
          </a:prstGeom>
        </p:spPr>
        <p:txBody>
          <a:bodyPr lIns="0" tIns="0" rIns="0" bIns="0" rtlCol="0" anchor="t">
            <a:spAutoFit/>
          </a:bodyPr>
          <a:lstStyle/>
          <a:p>
            <a:pPr marL="531499" lvl="1" indent="-265750">
              <a:lnSpc>
                <a:spcPts val="2954"/>
              </a:lnSpc>
              <a:buFont typeface="Arial"/>
              <a:buChar char="•"/>
            </a:pPr>
            <a:r>
              <a:rPr lang="en-US" sz="2461" dirty="0">
                <a:solidFill>
                  <a:srgbClr val="FFFFFF"/>
                </a:solidFill>
                <a:latin typeface="Alegreya"/>
              </a:rPr>
              <a:t>As we can see from the graph soft decoding has lower BER as compared to hard decoding, this is because HDD tends to make binary decisions solely on the received signal which can lead to error propagation in noisy environments whereas SDD  considers the likelihood of various transmitted sequences which can help in mitigating effect of noise and reducing error propagation</a:t>
            </a:r>
          </a:p>
          <a:p>
            <a:pPr>
              <a:lnSpc>
                <a:spcPts val="2954"/>
              </a:lnSpc>
            </a:pPr>
            <a:endParaRPr lang="en-US" sz="2461" dirty="0">
              <a:solidFill>
                <a:srgbClr val="FFFFFF"/>
              </a:solidFill>
              <a:latin typeface="Alegreya"/>
            </a:endParaRPr>
          </a:p>
          <a:p>
            <a:pPr>
              <a:lnSpc>
                <a:spcPts val="2954"/>
              </a:lnSpc>
            </a:pPr>
            <a:endParaRPr lang="en-US" sz="2461" dirty="0">
              <a:solidFill>
                <a:srgbClr val="FFFFFF"/>
              </a:solidFill>
              <a:latin typeface="Alegreya"/>
            </a:endParaRPr>
          </a:p>
          <a:p>
            <a:pPr marL="531499" lvl="1" indent="-265750">
              <a:lnSpc>
                <a:spcPts val="2954"/>
              </a:lnSpc>
              <a:buFont typeface="Arial"/>
              <a:buChar char="•"/>
            </a:pPr>
            <a:r>
              <a:rPr lang="en-US" sz="2461" dirty="0">
                <a:solidFill>
                  <a:srgbClr val="FFFFFF"/>
                </a:solidFill>
                <a:latin typeface="Alegreya"/>
              </a:rPr>
              <a:t>At higher Signal-to-Noise Ratio (SNR) values, Hard Decision Decoding (HDD) exhibits an asymptotic behavior in the Bit Error Rate (BER) curve, where further increases in SNR do not significantly reduce the BER. This phenomenon stems from the accumulation of errors due to incorrect decisions made in earlier stages of decoding.</a:t>
            </a:r>
          </a:p>
          <a:p>
            <a:pPr>
              <a:lnSpc>
                <a:spcPts val="2954"/>
              </a:lnSpc>
            </a:pPr>
            <a:endParaRPr lang="en-US" sz="2461" dirty="0">
              <a:solidFill>
                <a:srgbClr val="FFFFFF"/>
              </a:solidFill>
              <a:latin typeface="Alegreya"/>
            </a:endParaRPr>
          </a:p>
          <a:p>
            <a:pPr>
              <a:lnSpc>
                <a:spcPts val="2954"/>
              </a:lnSpc>
            </a:pPr>
            <a:endParaRPr lang="en-US" sz="2461" dirty="0">
              <a:solidFill>
                <a:srgbClr val="FFFFFF"/>
              </a:solidFill>
              <a:latin typeface="Alegreya"/>
            </a:endParaRPr>
          </a:p>
          <a:p>
            <a:pPr marL="531499" lvl="1" indent="-265750">
              <a:lnSpc>
                <a:spcPts val="2954"/>
              </a:lnSpc>
              <a:buFont typeface="Arial"/>
              <a:buChar char="•"/>
            </a:pPr>
            <a:r>
              <a:rPr lang="en-US" sz="2461" dirty="0">
                <a:solidFill>
                  <a:srgbClr val="FFFFFF"/>
                </a:solidFill>
                <a:latin typeface="Alegreya"/>
              </a:rPr>
              <a:t>Besides these SDD also provides higher gain(in dB) as compared to HDD and also have low sensitivity to signal distortion as compared to HDD   </a:t>
            </a:r>
          </a:p>
          <a:p>
            <a:pPr>
              <a:lnSpc>
                <a:spcPts val="2954"/>
              </a:lnSpc>
            </a:pPr>
            <a:endParaRPr lang="en-US" sz="2461" dirty="0">
              <a:solidFill>
                <a:srgbClr val="FFFFFF"/>
              </a:solidFill>
              <a:latin typeface="Alegrey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5109179" y="222249"/>
            <a:ext cx="8105061" cy="1336676"/>
          </a:xfrm>
          <a:prstGeom prst="rect">
            <a:avLst/>
          </a:prstGeom>
        </p:spPr>
        <p:txBody>
          <a:bodyPr lIns="0" tIns="0" rIns="0" bIns="0" rtlCol="0" anchor="t">
            <a:spAutoFit/>
          </a:bodyPr>
          <a:lstStyle/>
          <a:p>
            <a:pPr algn="ctr">
              <a:lnSpc>
                <a:spcPts val="9799"/>
              </a:lnSpc>
            </a:pPr>
            <a:r>
              <a:rPr lang="en-US" sz="6999">
                <a:solidFill>
                  <a:srgbClr val="10B5BF"/>
                </a:solidFill>
                <a:latin typeface="Alegreya Sans SC Bold"/>
              </a:rPr>
              <a:t>References</a:t>
            </a:r>
          </a:p>
        </p:txBody>
      </p:sp>
      <p:sp>
        <p:nvSpPr>
          <p:cNvPr id="3" name="TextBox 3"/>
          <p:cNvSpPr txBox="1"/>
          <p:nvPr/>
        </p:nvSpPr>
        <p:spPr>
          <a:xfrm>
            <a:off x="1028700" y="2096865"/>
            <a:ext cx="16266019" cy="7305675"/>
          </a:xfrm>
          <a:prstGeom prst="rect">
            <a:avLst/>
          </a:prstGeom>
        </p:spPr>
        <p:txBody>
          <a:bodyPr lIns="0" tIns="0" rIns="0" bIns="0" rtlCol="0" anchor="t">
            <a:spAutoFit/>
          </a:bodyPr>
          <a:lstStyle/>
          <a:p>
            <a:pPr>
              <a:lnSpc>
                <a:spcPts val="4471"/>
              </a:lnSpc>
            </a:pPr>
            <a:r>
              <a:rPr lang="en-US" sz="3725">
                <a:solidFill>
                  <a:srgbClr val="FFFFFF"/>
                </a:solidFill>
                <a:latin typeface="Alegreya"/>
              </a:rPr>
              <a:t>[1] Lecture Slides of Channel Coding by Prof. Yash Vasavada</a:t>
            </a:r>
          </a:p>
          <a:p>
            <a:pPr>
              <a:lnSpc>
                <a:spcPts val="4471"/>
              </a:lnSpc>
            </a:pPr>
            <a:endParaRPr lang="en-US" sz="3725">
              <a:solidFill>
                <a:srgbClr val="FFFFFF"/>
              </a:solidFill>
              <a:latin typeface="Alegreya"/>
            </a:endParaRPr>
          </a:p>
          <a:p>
            <a:pPr>
              <a:lnSpc>
                <a:spcPts val="4471"/>
              </a:lnSpc>
            </a:pPr>
            <a:r>
              <a:rPr lang="en-US" sz="3725">
                <a:solidFill>
                  <a:srgbClr val="FFFFFF"/>
                </a:solidFill>
                <a:latin typeface="Alegreya"/>
              </a:rPr>
              <a:t>[2] J. G. Proakis. Digital Communications. McGraw-Hill, 4th edition, 1995.</a:t>
            </a:r>
          </a:p>
          <a:p>
            <a:pPr>
              <a:lnSpc>
                <a:spcPts val="4471"/>
              </a:lnSpc>
            </a:pPr>
            <a:endParaRPr lang="en-US" sz="3725">
              <a:solidFill>
                <a:srgbClr val="FFFFFF"/>
              </a:solidFill>
              <a:latin typeface="Alegreya"/>
            </a:endParaRPr>
          </a:p>
          <a:p>
            <a:pPr>
              <a:lnSpc>
                <a:spcPts val="4471"/>
              </a:lnSpc>
            </a:pPr>
            <a:r>
              <a:rPr lang="en-US" sz="3725">
                <a:solidFill>
                  <a:srgbClr val="FFFFFF"/>
                </a:solidFill>
                <a:latin typeface="Alegreya"/>
              </a:rPr>
              <a:t>[3] Matthew Valenti and Bibin Baby John. Introduction to Communication Systems</a:t>
            </a:r>
          </a:p>
          <a:p>
            <a:pPr>
              <a:lnSpc>
                <a:spcPts val="4471"/>
              </a:lnSpc>
            </a:pPr>
            <a:r>
              <a:rPr lang="en-US" sz="3725">
                <a:solidFill>
                  <a:srgbClr val="FFFFFF"/>
                </a:solidFill>
                <a:latin typeface="Alegreya"/>
              </a:rPr>
              <a:t>       A Lecture on Convolution Coding and Viterbi Decoding. DA-IICT, Winter 2024.</a:t>
            </a:r>
          </a:p>
          <a:p>
            <a:pPr>
              <a:lnSpc>
                <a:spcPts val="4471"/>
              </a:lnSpc>
            </a:pPr>
            <a:endParaRPr lang="en-US" sz="3725">
              <a:solidFill>
                <a:srgbClr val="FFFFFF"/>
              </a:solidFill>
              <a:latin typeface="Alegreya"/>
            </a:endParaRPr>
          </a:p>
          <a:p>
            <a:pPr algn="l">
              <a:lnSpc>
                <a:spcPts val="4471"/>
              </a:lnSpc>
            </a:pPr>
            <a:r>
              <a:rPr lang="en-US" sz="3725">
                <a:solidFill>
                  <a:srgbClr val="FFFFFF"/>
                </a:solidFill>
                <a:latin typeface="Alegreya"/>
              </a:rPr>
              <a:t>[4] MIT Lectures: </a:t>
            </a:r>
            <a:r>
              <a:rPr lang="en-US" sz="3725" u="sng">
                <a:solidFill>
                  <a:srgbClr val="FFFFFF"/>
                </a:solidFill>
                <a:latin typeface="Alegreya"/>
                <a:hlinkClick r:id="rId2" tooltip="https://web.mit.edu/6.02/www/f2010/handouts/lectures/L8.pdf"/>
              </a:rPr>
              <a:t>https://web.mit.edu/6.02/www/f2010/handouts/lectures/L8.pdf</a:t>
            </a:r>
          </a:p>
          <a:p>
            <a:pPr>
              <a:lnSpc>
                <a:spcPts val="4471"/>
              </a:lnSpc>
            </a:pPr>
            <a:endParaRPr lang="en-US" sz="3725" u="sng">
              <a:solidFill>
                <a:srgbClr val="FFFFFF"/>
              </a:solidFill>
              <a:latin typeface="Alegreya"/>
              <a:hlinkClick r:id="rId2" tooltip="https://web.mit.edu/6.02/www/f2010/handouts/lectures/L8.pdf"/>
            </a:endParaRPr>
          </a:p>
          <a:p>
            <a:pPr>
              <a:lnSpc>
                <a:spcPts val="4471"/>
              </a:lnSpc>
            </a:pPr>
            <a:r>
              <a:rPr lang="en-US" sz="3725">
                <a:solidFill>
                  <a:srgbClr val="FFFFFF"/>
                </a:solidFill>
                <a:latin typeface="Alegreya"/>
              </a:rPr>
              <a:t>[5] Krishna Sankar Article on Channel Encoding and Viterbi decoding: </a:t>
            </a:r>
          </a:p>
          <a:p>
            <a:pPr>
              <a:lnSpc>
                <a:spcPts val="4471"/>
              </a:lnSpc>
            </a:pPr>
            <a:r>
              <a:rPr lang="en-US" sz="3725" u="sng">
                <a:solidFill>
                  <a:srgbClr val="FFFFFF"/>
                </a:solidFill>
                <a:latin typeface="Alegreya"/>
                <a:hlinkClick r:id="rId3" tooltip="https://dsplog.com/2009/01/04/convolutional-code/"/>
              </a:rPr>
              <a:t>https://dsplog.com/2009/01/04/convolutional-code/</a:t>
            </a:r>
          </a:p>
          <a:p>
            <a:pPr>
              <a:lnSpc>
                <a:spcPts val="4471"/>
              </a:lnSpc>
            </a:pPr>
            <a:endParaRPr lang="en-US" sz="3725" u="sng">
              <a:solidFill>
                <a:srgbClr val="FFFFFF"/>
              </a:solidFill>
              <a:latin typeface="Alegreya"/>
              <a:hlinkClick r:id="rId3" tooltip="https://dsplog.com/2009/01/04/convolutional-code/"/>
            </a:endParaRPr>
          </a:p>
          <a:p>
            <a:pPr>
              <a:lnSpc>
                <a:spcPts val="4471"/>
              </a:lnSpc>
              <a:spcBef>
                <a:spcPct val="0"/>
              </a:spcBef>
            </a:pPr>
            <a:r>
              <a:rPr lang="en-US" sz="3725">
                <a:solidFill>
                  <a:srgbClr val="FFFFFF"/>
                </a:solidFill>
                <a:latin typeface="Alegreya"/>
              </a:rPr>
              <a:t>[6] Subhramanyam K N Video Lectures on Youtube: </a:t>
            </a:r>
            <a:r>
              <a:rPr lang="en-US" sz="3725" u="sng">
                <a:solidFill>
                  <a:srgbClr val="FFFFFF"/>
                </a:solidFill>
                <a:latin typeface="Alegreya"/>
                <a:hlinkClick r:id="rId4" tooltip="https://shorturl.at/hZ136"/>
              </a:rPr>
              <a:t>https://shorturl.at/hZ136</a:t>
            </a:r>
            <a:r>
              <a:rPr lang="en-US" sz="3725">
                <a:solidFill>
                  <a:srgbClr val="FFFFFF"/>
                </a:solidFill>
                <a:latin typeface="Alegreya"/>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6136928" y="212731"/>
            <a:ext cx="6014145" cy="1346188"/>
          </a:xfrm>
          <a:prstGeom prst="rect">
            <a:avLst/>
          </a:prstGeom>
        </p:spPr>
        <p:txBody>
          <a:bodyPr lIns="0" tIns="0" rIns="0" bIns="0" rtlCol="0" anchor="t">
            <a:spAutoFit/>
          </a:bodyPr>
          <a:lstStyle/>
          <a:p>
            <a:pPr algn="ctr">
              <a:lnSpc>
                <a:spcPts val="9800"/>
              </a:lnSpc>
            </a:pPr>
            <a:r>
              <a:rPr lang="en-US" sz="7000">
                <a:solidFill>
                  <a:srgbClr val="10B5BF"/>
                </a:solidFill>
                <a:latin typeface="Alegreya Sans SC Bold"/>
              </a:rPr>
              <a:t>Group Members</a:t>
            </a:r>
          </a:p>
        </p:txBody>
      </p:sp>
      <p:sp>
        <p:nvSpPr>
          <p:cNvPr id="3" name="TextBox 3"/>
          <p:cNvSpPr txBox="1"/>
          <p:nvPr/>
        </p:nvSpPr>
        <p:spPr>
          <a:xfrm>
            <a:off x="1395704" y="2218036"/>
            <a:ext cx="6711912" cy="5565177"/>
          </a:xfrm>
          <a:prstGeom prst="rect">
            <a:avLst/>
          </a:prstGeom>
        </p:spPr>
        <p:txBody>
          <a:bodyPr lIns="0" tIns="0" rIns="0" bIns="0" rtlCol="0" anchor="t">
            <a:spAutoFit/>
          </a:bodyPr>
          <a:lstStyle/>
          <a:p>
            <a:pPr marL="804149" lvl="1" indent="-402074">
              <a:lnSpc>
                <a:spcPts val="7449"/>
              </a:lnSpc>
              <a:buAutoNum type="arabicPeriod"/>
            </a:pPr>
            <a:r>
              <a:rPr lang="en-US" sz="3724">
                <a:solidFill>
                  <a:srgbClr val="FFFFFF"/>
                </a:solidFill>
                <a:latin typeface="Alegreya"/>
              </a:rPr>
              <a:t>Parjanya Rajput     202201115</a:t>
            </a:r>
          </a:p>
          <a:p>
            <a:pPr marL="804149" lvl="1" indent="-402074">
              <a:lnSpc>
                <a:spcPts val="7449"/>
              </a:lnSpc>
              <a:buAutoNum type="arabicPeriod"/>
            </a:pPr>
            <a:r>
              <a:rPr lang="en-US" sz="3724">
                <a:solidFill>
                  <a:srgbClr val="FFFFFF"/>
                </a:solidFill>
                <a:latin typeface="Alegreya"/>
              </a:rPr>
              <a:t>Rushi Makadiya     202201117</a:t>
            </a:r>
          </a:p>
          <a:p>
            <a:pPr marL="804149" lvl="1" indent="-402074">
              <a:lnSpc>
                <a:spcPts val="7449"/>
              </a:lnSpc>
              <a:buAutoNum type="arabicPeriod"/>
            </a:pPr>
            <a:r>
              <a:rPr lang="en-US" sz="3724">
                <a:solidFill>
                  <a:srgbClr val="FFFFFF"/>
                </a:solidFill>
                <a:latin typeface="Alegreya"/>
              </a:rPr>
              <a:t>Gireesh Reddy         202201122</a:t>
            </a:r>
          </a:p>
          <a:p>
            <a:pPr marL="804149" lvl="1" indent="-402074">
              <a:lnSpc>
                <a:spcPts val="7449"/>
              </a:lnSpc>
              <a:buAutoNum type="arabicPeriod"/>
            </a:pPr>
            <a:r>
              <a:rPr lang="en-US" sz="3724">
                <a:solidFill>
                  <a:srgbClr val="FFFFFF"/>
                </a:solidFill>
                <a:latin typeface="Alegreya"/>
              </a:rPr>
              <a:t>Tasmay Patel            202201129</a:t>
            </a:r>
          </a:p>
          <a:p>
            <a:pPr marL="804149" lvl="1" indent="-402074">
              <a:lnSpc>
                <a:spcPts val="7449"/>
              </a:lnSpc>
              <a:buAutoNum type="arabicPeriod"/>
            </a:pPr>
            <a:r>
              <a:rPr lang="en-US" sz="3724">
                <a:solidFill>
                  <a:srgbClr val="FFFFFF"/>
                </a:solidFill>
                <a:latin typeface="Alegreya"/>
              </a:rPr>
              <a:t>Praneel Vania          202201131</a:t>
            </a:r>
          </a:p>
          <a:p>
            <a:pPr marL="804149" lvl="1" indent="-402074">
              <a:lnSpc>
                <a:spcPts val="7449"/>
              </a:lnSpc>
              <a:buAutoNum type="arabicPeriod"/>
            </a:pPr>
            <a:r>
              <a:rPr lang="en-US" sz="3724">
                <a:solidFill>
                  <a:srgbClr val="FFFFFF"/>
                </a:solidFill>
                <a:latin typeface="Alegreya"/>
              </a:rPr>
              <a:t>Vidhan Chavda       202201133</a:t>
            </a:r>
          </a:p>
        </p:txBody>
      </p:sp>
      <p:sp>
        <p:nvSpPr>
          <p:cNvPr id="4" name="TextBox 4"/>
          <p:cNvSpPr txBox="1"/>
          <p:nvPr/>
        </p:nvSpPr>
        <p:spPr>
          <a:xfrm>
            <a:off x="9619308" y="2227561"/>
            <a:ext cx="6463594" cy="4480433"/>
          </a:xfrm>
          <a:prstGeom prst="rect">
            <a:avLst/>
          </a:prstGeom>
        </p:spPr>
        <p:txBody>
          <a:bodyPr lIns="0" tIns="0" rIns="0" bIns="0" rtlCol="0" anchor="t">
            <a:spAutoFit/>
          </a:bodyPr>
          <a:lstStyle/>
          <a:p>
            <a:pPr>
              <a:lnSpc>
                <a:spcPts val="7240"/>
              </a:lnSpc>
            </a:pPr>
            <a:r>
              <a:rPr lang="en-US" sz="3620">
                <a:solidFill>
                  <a:srgbClr val="FFFFFF"/>
                </a:solidFill>
                <a:latin typeface="Alegreya"/>
              </a:rPr>
              <a:t>7.  Dip Baldha                    202201142</a:t>
            </a:r>
          </a:p>
          <a:p>
            <a:pPr>
              <a:lnSpc>
                <a:spcPts val="7240"/>
              </a:lnSpc>
            </a:pPr>
            <a:r>
              <a:rPr lang="en-US" sz="3620">
                <a:solidFill>
                  <a:srgbClr val="FFFFFF"/>
                </a:solidFill>
                <a:latin typeface="Alegreya"/>
              </a:rPr>
              <a:t>8.  Meet Andharia            202201145</a:t>
            </a:r>
          </a:p>
          <a:p>
            <a:pPr>
              <a:lnSpc>
                <a:spcPts val="7240"/>
              </a:lnSpc>
            </a:pPr>
            <a:r>
              <a:rPr lang="en-US" sz="3620">
                <a:solidFill>
                  <a:srgbClr val="FFFFFF"/>
                </a:solidFill>
                <a:latin typeface="Alegreya"/>
              </a:rPr>
              <a:t>9.  Kashvi Bhanderi        202201149</a:t>
            </a:r>
          </a:p>
          <a:p>
            <a:pPr>
              <a:lnSpc>
                <a:spcPts val="7240"/>
              </a:lnSpc>
            </a:pPr>
            <a:r>
              <a:rPr lang="en-US" sz="3620">
                <a:solidFill>
                  <a:srgbClr val="FFFFFF"/>
                </a:solidFill>
                <a:latin typeface="Alegreya"/>
              </a:rPr>
              <a:t>10. Rishi Godhasara       202201154</a:t>
            </a:r>
          </a:p>
          <a:p>
            <a:pPr>
              <a:lnSpc>
                <a:spcPts val="7240"/>
              </a:lnSpc>
            </a:pPr>
            <a:r>
              <a:rPr lang="en-US" sz="3620">
                <a:solidFill>
                  <a:srgbClr val="FFFFFF"/>
                </a:solidFill>
                <a:latin typeface="Alegreya"/>
              </a:rPr>
              <a:t>11. Siddhant Kotak         202201410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154510" y="-1257300"/>
            <a:ext cx="7160084" cy="5477464"/>
          </a:xfrm>
          <a:custGeom>
            <a:avLst/>
            <a:gdLst/>
            <a:ahLst/>
            <a:cxnLst/>
            <a:rect l="l" t="t" r="r" b="b"/>
            <a:pathLst>
              <a:path w="7160084" h="5477464">
                <a:moveTo>
                  <a:pt x="0" y="0"/>
                </a:moveTo>
                <a:lnTo>
                  <a:pt x="7160084" y="0"/>
                </a:lnTo>
                <a:lnTo>
                  <a:pt x="7160084" y="5477464"/>
                </a:lnTo>
                <a:lnTo>
                  <a:pt x="0" y="5477464"/>
                </a:lnTo>
                <a:lnTo>
                  <a:pt x="0" y="0"/>
                </a:lnTo>
                <a:close/>
              </a:path>
            </a:pathLst>
          </a:custGeom>
          <a:blipFill>
            <a:blip r:embed="rId2"/>
            <a:stretch>
              <a:fillRect/>
            </a:stretch>
          </a:blipFill>
        </p:spPr>
      </p:sp>
      <p:sp>
        <p:nvSpPr>
          <p:cNvPr id="3" name="TextBox 3"/>
          <p:cNvSpPr txBox="1"/>
          <p:nvPr/>
        </p:nvSpPr>
        <p:spPr>
          <a:xfrm>
            <a:off x="3056863" y="3380047"/>
            <a:ext cx="8154789" cy="2285211"/>
          </a:xfrm>
          <a:prstGeom prst="rect">
            <a:avLst/>
          </a:prstGeom>
        </p:spPr>
        <p:txBody>
          <a:bodyPr lIns="0" tIns="0" rIns="0" bIns="0" rtlCol="0" anchor="t">
            <a:spAutoFit/>
          </a:bodyPr>
          <a:lstStyle/>
          <a:p>
            <a:pPr algn="ctr">
              <a:lnSpc>
                <a:spcPts val="18779"/>
              </a:lnSpc>
            </a:pPr>
            <a:r>
              <a:rPr lang="en-US" sz="13413">
                <a:solidFill>
                  <a:srgbClr val="10B5BF"/>
                </a:solidFill>
                <a:latin typeface="Alegreya Bold"/>
              </a:rPr>
              <a:t>Thank You!</a:t>
            </a:r>
          </a:p>
        </p:txBody>
      </p:sp>
      <p:sp>
        <p:nvSpPr>
          <p:cNvPr id="4" name="Freeform 4"/>
          <p:cNvSpPr/>
          <p:nvPr/>
        </p:nvSpPr>
        <p:spPr>
          <a:xfrm rot="-2518365">
            <a:off x="16962638" y="6883573"/>
            <a:ext cx="1931445" cy="6806855"/>
          </a:xfrm>
          <a:custGeom>
            <a:avLst/>
            <a:gdLst/>
            <a:ahLst/>
            <a:cxnLst/>
            <a:rect l="l" t="t" r="r" b="b"/>
            <a:pathLst>
              <a:path w="1931445" h="6806855">
                <a:moveTo>
                  <a:pt x="0" y="0"/>
                </a:moveTo>
                <a:lnTo>
                  <a:pt x="1931445" y="0"/>
                </a:lnTo>
                <a:lnTo>
                  <a:pt x="1931445" y="6806854"/>
                </a:lnTo>
                <a:lnTo>
                  <a:pt x="0" y="6806854"/>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761300" y="362020"/>
            <a:ext cx="16308685" cy="1200009"/>
          </a:xfrm>
          <a:prstGeom prst="rect">
            <a:avLst/>
          </a:prstGeom>
        </p:spPr>
        <p:txBody>
          <a:bodyPr lIns="0" tIns="0" rIns="0" bIns="0" rtlCol="0" anchor="t">
            <a:spAutoFit/>
          </a:bodyPr>
          <a:lstStyle/>
          <a:p>
            <a:pPr algn="ctr">
              <a:lnSpc>
                <a:spcPts val="8474"/>
              </a:lnSpc>
            </a:pPr>
            <a:r>
              <a:rPr lang="en-US" sz="7062">
                <a:solidFill>
                  <a:srgbClr val="10B5BF"/>
                </a:solidFill>
                <a:latin typeface="Alegreya Sans SC Bold"/>
              </a:rPr>
              <a:t> FLOW DIAGRAM</a:t>
            </a:r>
          </a:p>
        </p:txBody>
      </p:sp>
      <p:grpSp>
        <p:nvGrpSpPr>
          <p:cNvPr id="3" name="Group 3"/>
          <p:cNvGrpSpPr/>
          <p:nvPr/>
        </p:nvGrpSpPr>
        <p:grpSpPr>
          <a:xfrm>
            <a:off x="5802878" y="2106626"/>
            <a:ext cx="3341122" cy="1882555"/>
            <a:chOff x="0" y="0"/>
            <a:chExt cx="879966" cy="495817"/>
          </a:xfrm>
        </p:grpSpPr>
        <p:sp>
          <p:nvSpPr>
            <p:cNvPr id="4" name="Freeform 4"/>
            <p:cNvSpPr/>
            <p:nvPr/>
          </p:nvSpPr>
          <p:spPr>
            <a:xfrm>
              <a:off x="0" y="0"/>
              <a:ext cx="879966" cy="495817"/>
            </a:xfrm>
            <a:custGeom>
              <a:avLst/>
              <a:gdLst/>
              <a:ahLst/>
              <a:cxnLst/>
              <a:rect l="l" t="t" r="r" b="b"/>
              <a:pathLst>
                <a:path w="879966" h="495817">
                  <a:moveTo>
                    <a:pt x="0" y="0"/>
                  </a:moveTo>
                  <a:lnTo>
                    <a:pt x="879966" y="0"/>
                  </a:lnTo>
                  <a:lnTo>
                    <a:pt x="879966" y="495817"/>
                  </a:lnTo>
                  <a:lnTo>
                    <a:pt x="0" y="495817"/>
                  </a:lnTo>
                  <a:close/>
                </a:path>
              </a:pathLst>
            </a:custGeom>
            <a:solidFill>
              <a:srgbClr val="10B5BF"/>
            </a:solidFill>
          </p:spPr>
        </p:sp>
        <p:sp>
          <p:nvSpPr>
            <p:cNvPr id="5" name="TextBox 5"/>
            <p:cNvSpPr txBox="1"/>
            <p:nvPr/>
          </p:nvSpPr>
          <p:spPr>
            <a:xfrm>
              <a:off x="0" y="0"/>
              <a:ext cx="879966" cy="495817"/>
            </a:xfrm>
            <a:prstGeom prst="rect">
              <a:avLst/>
            </a:prstGeom>
          </p:spPr>
          <p:txBody>
            <a:bodyPr lIns="50800" tIns="50800" rIns="50800" bIns="50800" rtlCol="0" anchor="ctr"/>
            <a:lstStyle/>
            <a:p>
              <a:pPr algn="ctr">
                <a:lnSpc>
                  <a:spcPts val="2966"/>
                </a:lnSpc>
              </a:pPr>
              <a:endParaRPr/>
            </a:p>
          </p:txBody>
        </p:sp>
      </p:grpSp>
      <p:grpSp>
        <p:nvGrpSpPr>
          <p:cNvPr id="6" name="Group 6"/>
          <p:cNvGrpSpPr/>
          <p:nvPr/>
        </p:nvGrpSpPr>
        <p:grpSpPr>
          <a:xfrm>
            <a:off x="10577055" y="2106626"/>
            <a:ext cx="3401344" cy="1882555"/>
            <a:chOff x="0" y="0"/>
            <a:chExt cx="895827" cy="495817"/>
          </a:xfrm>
        </p:grpSpPr>
        <p:sp>
          <p:nvSpPr>
            <p:cNvPr id="7" name="Freeform 7"/>
            <p:cNvSpPr/>
            <p:nvPr/>
          </p:nvSpPr>
          <p:spPr>
            <a:xfrm>
              <a:off x="0" y="0"/>
              <a:ext cx="895827" cy="495817"/>
            </a:xfrm>
            <a:custGeom>
              <a:avLst/>
              <a:gdLst/>
              <a:ahLst/>
              <a:cxnLst/>
              <a:rect l="l" t="t" r="r" b="b"/>
              <a:pathLst>
                <a:path w="895827" h="495817">
                  <a:moveTo>
                    <a:pt x="0" y="0"/>
                  </a:moveTo>
                  <a:lnTo>
                    <a:pt x="895827" y="0"/>
                  </a:lnTo>
                  <a:lnTo>
                    <a:pt x="895827" y="495817"/>
                  </a:lnTo>
                  <a:lnTo>
                    <a:pt x="0" y="495817"/>
                  </a:lnTo>
                  <a:close/>
                </a:path>
              </a:pathLst>
            </a:custGeom>
            <a:solidFill>
              <a:srgbClr val="10B5BF"/>
            </a:solidFill>
          </p:spPr>
        </p:sp>
        <p:sp>
          <p:nvSpPr>
            <p:cNvPr id="8" name="TextBox 8"/>
            <p:cNvSpPr txBox="1"/>
            <p:nvPr/>
          </p:nvSpPr>
          <p:spPr>
            <a:xfrm>
              <a:off x="0" y="0"/>
              <a:ext cx="895827" cy="495817"/>
            </a:xfrm>
            <a:prstGeom prst="rect">
              <a:avLst/>
            </a:prstGeom>
          </p:spPr>
          <p:txBody>
            <a:bodyPr lIns="50800" tIns="50800" rIns="50800" bIns="50800" rtlCol="0" anchor="ctr"/>
            <a:lstStyle/>
            <a:p>
              <a:pPr algn="ctr">
                <a:lnSpc>
                  <a:spcPts val="2966"/>
                </a:lnSpc>
              </a:pPr>
              <a:endParaRPr/>
            </a:p>
          </p:txBody>
        </p:sp>
      </p:grpSp>
      <p:grpSp>
        <p:nvGrpSpPr>
          <p:cNvPr id="9" name="Group 9"/>
          <p:cNvGrpSpPr/>
          <p:nvPr/>
        </p:nvGrpSpPr>
        <p:grpSpPr>
          <a:xfrm>
            <a:off x="14343447" y="5075755"/>
            <a:ext cx="3197641" cy="1814654"/>
            <a:chOff x="0" y="0"/>
            <a:chExt cx="842177" cy="477934"/>
          </a:xfrm>
        </p:grpSpPr>
        <p:sp>
          <p:nvSpPr>
            <p:cNvPr id="10" name="Freeform 10"/>
            <p:cNvSpPr/>
            <p:nvPr/>
          </p:nvSpPr>
          <p:spPr>
            <a:xfrm>
              <a:off x="0" y="0"/>
              <a:ext cx="842177" cy="477934"/>
            </a:xfrm>
            <a:custGeom>
              <a:avLst/>
              <a:gdLst/>
              <a:ahLst/>
              <a:cxnLst/>
              <a:rect l="l" t="t" r="r" b="b"/>
              <a:pathLst>
                <a:path w="842177" h="477934">
                  <a:moveTo>
                    <a:pt x="0" y="0"/>
                  </a:moveTo>
                  <a:lnTo>
                    <a:pt x="842177" y="0"/>
                  </a:lnTo>
                  <a:lnTo>
                    <a:pt x="842177" y="477934"/>
                  </a:lnTo>
                  <a:lnTo>
                    <a:pt x="0" y="477934"/>
                  </a:lnTo>
                  <a:close/>
                </a:path>
              </a:pathLst>
            </a:custGeom>
            <a:solidFill>
              <a:srgbClr val="10B5BF"/>
            </a:solidFill>
          </p:spPr>
        </p:sp>
        <p:sp>
          <p:nvSpPr>
            <p:cNvPr id="11" name="TextBox 11"/>
            <p:cNvSpPr txBox="1"/>
            <p:nvPr/>
          </p:nvSpPr>
          <p:spPr>
            <a:xfrm>
              <a:off x="0" y="0"/>
              <a:ext cx="842177" cy="477934"/>
            </a:xfrm>
            <a:prstGeom prst="rect">
              <a:avLst/>
            </a:prstGeom>
          </p:spPr>
          <p:txBody>
            <a:bodyPr lIns="50800" tIns="50800" rIns="50800" bIns="50800" rtlCol="0" anchor="ctr"/>
            <a:lstStyle/>
            <a:p>
              <a:pPr algn="ctr">
                <a:lnSpc>
                  <a:spcPts val="2966"/>
                </a:lnSpc>
              </a:pPr>
              <a:endParaRPr/>
            </a:p>
          </p:txBody>
        </p:sp>
      </p:grpSp>
      <p:grpSp>
        <p:nvGrpSpPr>
          <p:cNvPr id="12" name="Group 12"/>
          <p:cNvGrpSpPr/>
          <p:nvPr/>
        </p:nvGrpSpPr>
        <p:grpSpPr>
          <a:xfrm>
            <a:off x="10577055" y="7579448"/>
            <a:ext cx="3401344" cy="1845727"/>
            <a:chOff x="0" y="0"/>
            <a:chExt cx="895827" cy="486118"/>
          </a:xfrm>
        </p:grpSpPr>
        <p:sp>
          <p:nvSpPr>
            <p:cNvPr id="13" name="Freeform 13"/>
            <p:cNvSpPr/>
            <p:nvPr/>
          </p:nvSpPr>
          <p:spPr>
            <a:xfrm>
              <a:off x="0" y="0"/>
              <a:ext cx="895827" cy="486118"/>
            </a:xfrm>
            <a:custGeom>
              <a:avLst/>
              <a:gdLst/>
              <a:ahLst/>
              <a:cxnLst/>
              <a:rect l="l" t="t" r="r" b="b"/>
              <a:pathLst>
                <a:path w="895827" h="486118">
                  <a:moveTo>
                    <a:pt x="0" y="0"/>
                  </a:moveTo>
                  <a:lnTo>
                    <a:pt x="895827" y="0"/>
                  </a:lnTo>
                  <a:lnTo>
                    <a:pt x="895827" y="486118"/>
                  </a:lnTo>
                  <a:lnTo>
                    <a:pt x="0" y="486118"/>
                  </a:lnTo>
                  <a:close/>
                </a:path>
              </a:pathLst>
            </a:custGeom>
            <a:solidFill>
              <a:srgbClr val="10B5BF"/>
            </a:solidFill>
          </p:spPr>
        </p:sp>
        <p:sp>
          <p:nvSpPr>
            <p:cNvPr id="14" name="TextBox 14"/>
            <p:cNvSpPr txBox="1"/>
            <p:nvPr/>
          </p:nvSpPr>
          <p:spPr>
            <a:xfrm>
              <a:off x="0" y="0"/>
              <a:ext cx="895827" cy="486118"/>
            </a:xfrm>
            <a:prstGeom prst="rect">
              <a:avLst/>
            </a:prstGeom>
          </p:spPr>
          <p:txBody>
            <a:bodyPr lIns="50800" tIns="50800" rIns="50800" bIns="50800" rtlCol="0" anchor="ctr"/>
            <a:lstStyle/>
            <a:p>
              <a:pPr algn="ctr">
                <a:lnSpc>
                  <a:spcPts val="2966"/>
                </a:lnSpc>
              </a:pPr>
              <a:endParaRPr/>
            </a:p>
          </p:txBody>
        </p:sp>
      </p:grpSp>
      <p:grpSp>
        <p:nvGrpSpPr>
          <p:cNvPr id="15" name="Group 15"/>
          <p:cNvGrpSpPr/>
          <p:nvPr/>
        </p:nvGrpSpPr>
        <p:grpSpPr>
          <a:xfrm>
            <a:off x="5802878" y="7579448"/>
            <a:ext cx="3341122" cy="1845727"/>
            <a:chOff x="0" y="0"/>
            <a:chExt cx="879966" cy="486118"/>
          </a:xfrm>
        </p:grpSpPr>
        <p:sp>
          <p:nvSpPr>
            <p:cNvPr id="16" name="Freeform 16"/>
            <p:cNvSpPr/>
            <p:nvPr/>
          </p:nvSpPr>
          <p:spPr>
            <a:xfrm>
              <a:off x="0" y="0"/>
              <a:ext cx="879966" cy="486118"/>
            </a:xfrm>
            <a:custGeom>
              <a:avLst/>
              <a:gdLst/>
              <a:ahLst/>
              <a:cxnLst/>
              <a:rect l="l" t="t" r="r" b="b"/>
              <a:pathLst>
                <a:path w="879966" h="486118">
                  <a:moveTo>
                    <a:pt x="0" y="0"/>
                  </a:moveTo>
                  <a:lnTo>
                    <a:pt x="879966" y="0"/>
                  </a:lnTo>
                  <a:lnTo>
                    <a:pt x="879966" y="486118"/>
                  </a:lnTo>
                  <a:lnTo>
                    <a:pt x="0" y="486118"/>
                  </a:lnTo>
                  <a:close/>
                </a:path>
              </a:pathLst>
            </a:custGeom>
            <a:solidFill>
              <a:srgbClr val="10B5BF"/>
            </a:solidFill>
          </p:spPr>
        </p:sp>
        <p:sp>
          <p:nvSpPr>
            <p:cNvPr id="17" name="TextBox 17"/>
            <p:cNvSpPr txBox="1"/>
            <p:nvPr/>
          </p:nvSpPr>
          <p:spPr>
            <a:xfrm>
              <a:off x="0" y="0"/>
              <a:ext cx="879966" cy="486118"/>
            </a:xfrm>
            <a:prstGeom prst="rect">
              <a:avLst/>
            </a:prstGeom>
          </p:spPr>
          <p:txBody>
            <a:bodyPr lIns="50800" tIns="50800" rIns="50800" bIns="50800" rtlCol="0" anchor="ctr"/>
            <a:lstStyle/>
            <a:p>
              <a:pPr algn="ctr">
                <a:lnSpc>
                  <a:spcPts val="2966"/>
                </a:lnSpc>
              </a:pPr>
              <a:endParaRPr/>
            </a:p>
          </p:txBody>
        </p:sp>
      </p:grpSp>
      <p:grpSp>
        <p:nvGrpSpPr>
          <p:cNvPr id="18" name="Group 18"/>
          <p:cNvGrpSpPr/>
          <p:nvPr/>
        </p:nvGrpSpPr>
        <p:grpSpPr>
          <a:xfrm>
            <a:off x="1232403" y="2125040"/>
            <a:ext cx="3350418" cy="1864141"/>
            <a:chOff x="0" y="0"/>
            <a:chExt cx="882415" cy="490967"/>
          </a:xfrm>
        </p:grpSpPr>
        <p:sp>
          <p:nvSpPr>
            <p:cNvPr id="19" name="Freeform 19"/>
            <p:cNvSpPr/>
            <p:nvPr/>
          </p:nvSpPr>
          <p:spPr>
            <a:xfrm>
              <a:off x="0" y="0"/>
              <a:ext cx="882415" cy="490967"/>
            </a:xfrm>
            <a:custGeom>
              <a:avLst/>
              <a:gdLst/>
              <a:ahLst/>
              <a:cxnLst/>
              <a:rect l="l" t="t" r="r" b="b"/>
              <a:pathLst>
                <a:path w="882415" h="490967">
                  <a:moveTo>
                    <a:pt x="0" y="0"/>
                  </a:moveTo>
                  <a:lnTo>
                    <a:pt x="882415" y="0"/>
                  </a:lnTo>
                  <a:lnTo>
                    <a:pt x="882415" y="490967"/>
                  </a:lnTo>
                  <a:lnTo>
                    <a:pt x="0" y="490967"/>
                  </a:lnTo>
                  <a:close/>
                </a:path>
              </a:pathLst>
            </a:custGeom>
            <a:solidFill>
              <a:srgbClr val="10B5BF"/>
            </a:solidFill>
          </p:spPr>
        </p:sp>
        <p:sp>
          <p:nvSpPr>
            <p:cNvPr id="20" name="TextBox 20"/>
            <p:cNvSpPr txBox="1"/>
            <p:nvPr/>
          </p:nvSpPr>
          <p:spPr>
            <a:xfrm>
              <a:off x="0" y="0"/>
              <a:ext cx="882415" cy="490967"/>
            </a:xfrm>
            <a:prstGeom prst="rect">
              <a:avLst/>
            </a:prstGeom>
          </p:spPr>
          <p:txBody>
            <a:bodyPr lIns="50800" tIns="50800" rIns="50800" bIns="50800" rtlCol="0" anchor="ctr"/>
            <a:lstStyle/>
            <a:p>
              <a:pPr algn="ctr">
                <a:lnSpc>
                  <a:spcPts val="2966"/>
                </a:lnSpc>
              </a:pPr>
              <a:endParaRPr/>
            </a:p>
          </p:txBody>
        </p:sp>
      </p:grpSp>
      <p:sp>
        <p:nvSpPr>
          <p:cNvPr id="21" name="TextBox 21"/>
          <p:cNvSpPr txBox="1"/>
          <p:nvPr/>
        </p:nvSpPr>
        <p:spPr>
          <a:xfrm>
            <a:off x="5976470" y="2419314"/>
            <a:ext cx="2993937" cy="1180980"/>
          </a:xfrm>
          <a:prstGeom prst="rect">
            <a:avLst/>
          </a:prstGeom>
        </p:spPr>
        <p:txBody>
          <a:bodyPr lIns="0" tIns="0" rIns="0" bIns="0" rtlCol="0" anchor="t">
            <a:spAutoFit/>
          </a:bodyPr>
          <a:lstStyle/>
          <a:p>
            <a:pPr algn="ctr">
              <a:lnSpc>
                <a:spcPts val="4406"/>
              </a:lnSpc>
            </a:pPr>
            <a:r>
              <a:rPr lang="en-US" sz="3672">
                <a:solidFill>
                  <a:srgbClr val="000000"/>
                </a:solidFill>
                <a:latin typeface="Alegreya Sans SC Bold"/>
              </a:rPr>
              <a:t>Convolution</a:t>
            </a:r>
          </a:p>
          <a:p>
            <a:pPr algn="ctr">
              <a:lnSpc>
                <a:spcPts val="4406"/>
              </a:lnSpc>
              <a:spcBef>
                <a:spcPct val="0"/>
              </a:spcBef>
            </a:pPr>
            <a:r>
              <a:rPr lang="en-US" sz="3672">
                <a:solidFill>
                  <a:srgbClr val="000000"/>
                </a:solidFill>
                <a:latin typeface="Alegreya Sans SC Bold"/>
              </a:rPr>
              <a:t>Encoder</a:t>
            </a:r>
          </a:p>
        </p:txBody>
      </p:sp>
      <p:sp>
        <p:nvSpPr>
          <p:cNvPr id="22" name="TextBox 22"/>
          <p:cNvSpPr txBox="1"/>
          <p:nvPr/>
        </p:nvSpPr>
        <p:spPr>
          <a:xfrm>
            <a:off x="10687050" y="2419314"/>
            <a:ext cx="2993937" cy="1180980"/>
          </a:xfrm>
          <a:prstGeom prst="rect">
            <a:avLst/>
          </a:prstGeom>
        </p:spPr>
        <p:txBody>
          <a:bodyPr lIns="0" tIns="0" rIns="0" bIns="0" rtlCol="0" anchor="t">
            <a:spAutoFit/>
          </a:bodyPr>
          <a:lstStyle/>
          <a:p>
            <a:pPr algn="ctr">
              <a:lnSpc>
                <a:spcPts val="4406"/>
              </a:lnSpc>
            </a:pPr>
            <a:r>
              <a:rPr lang="en-US" sz="3672">
                <a:solidFill>
                  <a:srgbClr val="000000"/>
                </a:solidFill>
                <a:latin typeface="Alegreya Sans SC Bold"/>
              </a:rPr>
              <a:t>BPSK</a:t>
            </a:r>
          </a:p>
          <a:p>
            <a:pPr algn="ctr">
              <a:lnSpc>
                <a:spcPts val="4406"/>
              </a:lnSpc>
              <a:spcBef>
                <a:spcPct val="0"/>
              </a:spcBef>
            </a:pPr>
            <a:r>
              <a:rPr lang="en-US" sz="3672">
                <a:solidFill>
                  <a:srgbClr val="000000"/>
                </a:solidFill>
                <a:latin typeface="Alegreya Sans SC Bold"/>
              </a:rPr>
              <a:t>Modulator</a:t>
            </a:r>
          </a:p>
        </p:txBody>
      </p:sp>
      <p:sp>
        <p:nvSpPr>
          <p:cNvPr id="23" name="TextBox 23"/>
          <p:cNvSpPr txBox="1"/>
          <p:nvPr/>
        </p:nvSpPr>
        <p:spPr>
          <a:xfrm>
            <a:off x="14343447" y="5354492"/>
            <a:ext cx="2993937" cy="1180980"/>
          </a:xfrm>
          <a:prstGeom prst="rect">
            <a:avLst/>
          </a:prstGeom>
        </p:spPr>
        <p:txBody>
          <a:bodyPr lIns="0" tIns="0" rIns="0" bIns="0" rtlCol="0" anchor="t">
            <a:spAutoFit/>
          </a:bodyPr>
          <a:lstStyle/>
          <a:p>
            <a:pPr algn="ctr">
              <a:lnSpc>
                <a:spcPts val="4406"/>
              </a:lnSpc>
            </a:pPr>
            <a:r>
              <a:rPr lang="en-US" sz="3672">
                <a:solidFill>
                  <a:srgbClr val="000000"/>
                </a:solidFill>
                <a:latin typeface="Alegreya Sans SC Bold"/>
              </a:rPr>
              <a:t>AWGN</a:t>
            </a:r>
          </a:p>
          <a:p>
            <a:pPr algn="ctr">
              <a:lnSpc>
                <a:spcPts val="4406"/>
              </a:lnSpc>
              <a:spcBef>
                <a:spcPct val="0"/>
              </a:spcBef>
            </a:pPr>
            <a:r>
              <a:rPr lang="en-US" sz="3672">
                <a:solidFill>
                  <a:srgbClr val="000000"/>
                </a:solidFill>
                <a:latin typeface="Alegreya Sans SC Bold"/>
              </a:rPr>
              <a:t>Channel</a:t>
            </a:r>
          </a:p>
        </p:txBody>
      </p:sp>
      <p:sp>
        <p:nvSpPr>
          <p:cNvPr id="24" name="TextBox 24"/>
          <p:cNvSpPr txBox="1"/>
          <p:nvPr/>
        </p:nvSpPr>
        <p:spPr>
          <a:xfrm>
            <a:off x="10780758" y="7873722"/>
            <a:ext cx="2993937" cy="1180980"/>
          </a:xfrm>
          <a:prstGeom prst="rect">
            <a:avLst/>
          </a:prstGeom>
        </p:spPr>
        <p:txBody>
          <a:bodyPr lIns="0" tIns="0" rIns="0" bIns="0" rtlCol="0" anchor="t">
            <a:spAutoFit/>
          </a:bodyPr>
          <a:lstStyle/>
          <a:p>
            <a:pPr algn="ctr">
              <a:lnSpc>
                <a:spcPts val="4406"/>
              </a:lnSpc>
            </a:pPr>
            <a:r>
              <a:rPr lang="en-US" sz="3672">
                <a:solidFill>
                  <a:srgbClr val="000000"/>
                </a:solidFill>
                <a:latin typeface="Alegreya Sans SC Bold"/>
              </a:rPr>
              <a:t>BPSK</a:t>
            </a:r>
          </a:p>
          <a:p>
            <a:pPr algn="ctr">
              <a:lnSpc>
                <a:spcPts val="4406"/>
              </a:lnSpc>
              <a:spcBef>
                <a:spcPct val="0"/>
              </a:spcBef>
            </a:pPr>
            <a:r>
              <a:rPr lang="en-US" sz="3672">
                <a:solidFill>
                  <a:srgbClr val="000000"/>
                </a:solidFill>
                <a:latin typeface="Alegreya Sans SC Bold"/>
              </a:rPr>
              <a:t>Demodulator</a:t>
            </a:r>
          </a:p>
        </p:txBody>
      </p:sp>
      <p:sp>
        <p:nvSpPr>
          <p:cNvPr id="25" name="TextBox 25"/>
          <p:cNvSpPr txBox="1"/>
          <p:nvPr/>
        </p:nvSpPr>
        <p:spPr>
          <a:xfrm>
            <a:off x="5921705" y="7873722"/>
            <a:ext cx="2993937" cy="1180980"/>
          </a:xfrm>
          <a:prstGeom prst="rect">
            <a:avLst/>
          </a:prstGeom>
        </p:spPr>
        <p:txBody>
          <a:bodyPr lIns="0" tIns="0" rIns="0" bIns="0" rtlCol="0" anchor="t">
            <a:spAutoFit/>
          </a:bodyPr>
          <a:lstStyle/>
          <a:p>
            <a:pPr algn="ctr">
              <a:lnSpc>
                <a:spcPts val="4406"/>
              </a:lnSpc>
            </a:pPr>
            <a:r>
              <a:rPr lang="en-US" sz="3672">
                <a:solidFill>
                  <a:srgbClr val="000000"/>
                </a:solidFill>
                <a:latin typeface="Alegreya Sans SC Bold"/>
              </a:rPr>
              <a:t>Viterbi</a:t>
            </a:r>
          </a:p>
          <a:p>
            <a:pPr algn="ctr">
              <a:lnSpc>
                <a:spcPts val="4406"/>
              </a:lnSpc>
              <a:spcBef>
                <a:spcPct val="0"/>
              </a:spcBef>
            </a:pPr>
            <a:r>
              <a:rPr lang="en-US" sz="3672">
                <a:solidFill>
                  <a:srgbClr val="000000"/>
                </a:solidFill>
                <a:latin typeface="Alegreya Sans SC Bold"/>
              </a:rPr>
              <a:t>Decoder</a:t>
            </a:r>
          </a:p>
        </p:txBody>
      </p:sp>
      <p:sp>
        <p:nvSpPr>
          <p:cNvPr id="26" name="TextBox 26"/>
          <p:cNvSpPr txBox="1"/>
          <p:nvPr/>
        </p:nvSpPr>
        <p:spPr>
          <a:xfrm>
            <a:off x="1265890" y="2419314"/>
            <a:ext cx="2993937" cy="1180980"/>
          </a:xfrm>
          <a:prstGeom prst="rect">
            <a:avLst/>
          </a:prstGeom>
        </p:spPr>
        <p:txBody>
          <a:bodyPr lIns="0" tIns="0" rIns="0" bIns="0" rtlCol="0" anchor="t">
            <a:spAutoFit/>
          </a:bodyPr>
          <a:lstStyle/>
          <a:p>
            <a:pPr algn="ctr">
              <a:lnSpc>
                <a:spcPts val="4406"/>
              </a:lnSpc>
            </a:pPr>
            <a:r>
              <a:rPr lang="en-US" sz="3672">
                <a:solidFill>
                  <a:srgbClr val="000000"/>
                </a:solidFill>
                <a:latin typeface="Alegreya Sans SC Bold"/>
              </a:rPr>
              <a:t>Input Data</a:t>
            </a:r>
          </a:p>
          <a:p>
            <a:pPr algn="ctr">
              <a:lnSpc>
                <a:spcPts val="4406"/>
              </a:lnSpc>
              <a:spcBef>
                <a:spcPct val="0"/>
              </a:spcBef>
            </a:pPr>
            <a:r>
              <a:rPr lang="en-US" sz="3672">
                <a:solidFill>
                  <a:srgbClr val="000000"/>
                </a:solidFill>
                <a:latin typeface="Alegreya Sans SC Bold"/>
              </a:rPr>
              <a:t>Bits</a:t>
            </a:r>
          </a:p>
        </p:txBody>
      </p:sp>
      <p:grpSp>
        <p:nvGrpSpPr>
          <p:cNvPr id="27" name="Group 27"/>
          <p:cNvGrpSpPr/>
          <p:nvPr/>
        </p:nvGrpSpPr>
        <p:grpSpPr>
          <a:xfrm>
            <a:off x="1241699" y="7579448"/>
            <a:ext cx="3341122" cy="1845727"/>
            <a:chOff x="0" y="0"/>
            <a:chExt cx="879966" cy="486118"/>
          </a:xfrm>
        </p:grpSpPr>
        <p:sp>
          <p:nvSpPr>
            <p:cNvPr id="28" name="Freeform 28"/>
            <p:cNvSpPr/>
            <p:nvPr/>
          </p:nvSpPr>
          <p:spPr>
            <a:xfrm>
              <a:off x="0" y="0"/>
              <a:ext cx="879966" cy="486118"/>
            </a:xfrm>
            <a:custGeom>
              <a:avLst/>
              <a:gdLst/>
              <a:ahLst/>
              <a:cxnLst/>
              <a:rect l="l" t="t" r="r" b="b"/>
              <a:pathLst>
                <a:path w="879966" h="486118">
                  <a:moveTo>
                    <a:pt x="0" y="0"/>
                  </a:moveTo>
                  <a:lnTo>
                    <a:pt x="879966" y="0"/>
                  </a:lnTo>
                  <a:lnTo>
                    <a:pt x="879966" y="486118"/>
                  </a:lnTo>
                  <a:lnTo>
                    <a:pt x="0" y="486118"/>
                  </a:lnTo>
                  <a:close/>
                </a:path>
              </a:pathLst>
            </a:custGeom>
            <a:solidFill>
              <a:srgbClr val="10B5BF"/>
            </a:solidFill>
          </p:spPr>
        </p:sp>
        <p:sp>
          <p:nvSpPr>
            <p:cNvPr id="29" name="TextBox 29"/>
            <p:cNvSpPr txBox="1"/>
            <p:nvPr/>
          </p:nvSpPr>
          <p:spPr>
            <a:xfrm>
              <a:off x="0" y="0"/>
              <a:ext cx="879966" cy="486118"/>
            </a:xfrm>
            <a:prstGeom prst="rect">
              <a:avLst/>
            </a:prstGeom>
          </p:spPr>
          <p:txBody>
            <a:bodyPr lIns="50800" tIns="50800" rIns="50800" bIns="50800" rtlCol="0" anchor="ctr"/>
            <a:lstStyle/>
            <a:p>
              <a:pPr algn="ctr">
                <a:lnSpc>
                  <a:spcPts val="2966"/>
                </a:lnSpc>
              </a:pPr>
              <a:endParaRPr/>
            </a:p>
          </p:txBody>
        </p:sp>
      </p:grpSp>
      <p:sp>
        <p:nvSpPr>
          <p:cNvPr id="30" name="TextBox 30"/>
          <p:cNvSpPr txBox="1"/>
          <p:nvPr/>
        </p:nvSpPr>
        <p:spPr>
          <a:xfrm>
            <a:off x="1415291" y="7873722"/>
            <a:ext cx="2993937" cy="1180980"/>
          </a:xfrm>
          <a:prstGeom prst="rect">
            <a:avLst/>
          </a:prstGeom>
        </p:spPr>
        <p:txBody>
          <a:bodyPr lIns="0" tIns="0" rIns="0" bIns="0" rtlCol="0" anchor="t">
            <a:spAutoFit/>
          </a:bodyPr>
          <a:lstStyle/>
          <a:p>
            <a:pPr algn="ctr">
              <a:lnSpc>
                <a:spcPts val="4406"/>
              </a:lnSpc>
            </a:pPr>
            <a:r>
              <a:rPr lang="en-US" sz="3672">
                <a:solidFill>
                  <a:srgbClr val="000000"/>
                </a:solidFill>
                <a:latin typeface="Alegreya Sans SC Bold"/>
              </a:rPr>
              <a:t>Output Data</a:t>
            </a:r>
          </a:p>
          <a:p>
            <a:pPr algn="ctr">
              <a:lnSpc>
                <a:spcPts val="4406"/>
              </a:lnSpc>
              <a:spcBef>
                <a:spcPct val="0"/>
              </a:spcBef>
            </a:pPr>
            <a:r>
              <a:rPr lang="en-US" sz="3672">
                <a:solidFill>
                  <a:srgbClr val="000000"/>
                </a:solidFill>
                <a:latin typeface="Alegreya Sans SC Bold"/>
              </a:rPr>
              <a:t>Bits</a:t>
            </a:r>
          </a:p>
        </p:txBody>
      </p:sp>
      <p:sp>
        <p:nvSpPr>
          <p:cNvPr id="31" name="AutoShape 31"/>
          <p:cNvSpPr/>
          <p:nvPr/>
        </p:nvSpPr>
        <p:spPr>
          <a:xfrm>
            <a:off x="9144000" y="3076161"/>
            <a:ext cx="1435769" cy="0"/>
          </a:xfrm>
          <a:prstGeom prst="line">
            <a:avLst/>
          </a:prstGeom>
          <a:ln w="38100" cap="flat">
            <a:solidFill>
              <a:srgbClr val="FFFFFF"/>
            </a:solidFill>
            <a:prstDash val="solid"/>
            <a:headEnd type="none" w="sm" len="sm"/>
            <a:tailEnd type="arrow" w="med" len="sm"/>
          </a:ln>
        </p:spPr>
      </p:sp>
      <p:sp>
        <p:nvSpPr>
          <p:cNvPr id="32" name="AutoShape 32"/>
          <p:cNvSpPr/>
          <p:nvPr/>
        </p:nvSpPr>
        <p:spPr>
          <a:xfrm>
            <a:off x="4582821" y="3028854"/>
            <a:ext cx="1220056" cy="0"/>
          </a:xfrm>
          <a:prstGeom prst="line">
            <a:avLst/>
          </a:prstGeom>
          <a:ln w="38100" cap="flat">
            <a:solidFill>
              <a:srgbClr val="FFFFFF"/>
            </a:solidFill>
            <a:prstDash val="solid"/>
            <a:headEnd type="none" w="sm" len="sm"/>
            <a:tailEnd type="arrow" w="med" len="sm"/>
          </a:ln>
        </p:spPr>
      </p:sp>
      <p:sp>
        <p:nvSpPr>
          <p:cNvPr id="33" name="AutoShape 33"/>
          <p:cNvSpPr/>
          <p:nvPr/>
        </p:nvSpPr>
        <p:spPr>
          <a:xfrm flipH="1">
            <a:off x="9141286" y="8483262"/>
            <a:ext cx="1435769" cy="0"/>
          </a:xfrm>
          <a:prstGeom prst="line">
            <a:avLst/>
          </a:prstGeom>
          <a:ln w="38100" cap="flat">
            <a:solidFill>
              <a:srgbClr val="FFFFFF"/>
            </a:solidFill>
            <a:prstDash val="solid"/>
            <a:headEnd type="none" w="sm" len="sm"/>
            <a:tailEnd type="arrow" w="med" len="sm"/>
          </a:ln>
        </p:spPr>
      </p:sp>
      <p:sp>
        <p:nvSpPr>
          <p:cNvPr id="34" name="AutoShape 34"/>
          <p:cNvSpPr/>
          <p:nvPr/>
        </p:nvSpPr>
        <p:spPr>
          <a:xfrm flipH="1">
            <a:off x="4540701" y="8521362"/>
            <a:ext cx="1262177" cy="0"/>
          </a:xfrm>
          <a:prstGeom prst="line">
            <a:avLst/>
          </a:prstGeom>
          <a:ln w="38100" cap="flat">
            <a:solidFill>
              <a:srgbClr val="FFFFFF"/>
            </a:solidFill>
            <a:prstDash val="solid"/>
            <a:headEnd type="none" w="sm" len="sm"/>
            <a:tailEnd type="arrow" w="med" len="sm"/>
          </a:ln>
        </p:spPr>
      </p:sp>
      <p:sp>
        <p:nvSpPr>
          <p:cNvPr id="35" name="AutoShape 35"/>
          <p:cNvSpPr/>
          <p:nvPr/>
        </p:nvSpPr>
        <p:spPr>
          <a:xfrm>
            <a:off x="13978399" y="3009804"/>
            <a:ext cx="1813065" cy="0"/>
          </a:xfrm>
          <a:prstGeom prst="line">
            <a:avLst/>
          </a:prstGeom>
          <a:ln w="38100" cap="flat">
            <a:solidFill>
              <a:srgbClr val="FFFFFF"/>
            </a:solidFill>
            <a:prstDash val="solid"/>
            <a:headEnd type="none" w="sm" len="sm"/>
            <a:tailEnd type="none" w="sm" len="sm"/>
          </a:ln>
        </p:spPr>
      </p:sp>
      <p:sp>
        <p:nvSpPr>
          <p:cNvPr id="36" name="AutoShape 36"/>
          <p:cNvSpPr/>
          <p:nvPr/>
        </p:nvSpPr>
        <p:spPr>
          <a:xfrm>
            <a:off x="15961318" y="6926471"/>
            <a:ext cx="0" cy="1613940"/>
          </a:xfrm>
          <a:prstGeom prst="line">
            <a:avLst/>
          </a:prstGeom>
          <a:ln w="38100" cap="flat">
            <a:solidFill>
              <a:srgbClr val="FFFFFF"/>
            </a:solidFill>
            <a:prstDash val="solid"/>
            <a:headEnd type="none" w="sm" len="sm"/>
            <a:tailEnd type="none" w="sm" len="sm"/>
          </a:ln>
        </p:spPr>
      </p:sp>
      <p:sp>
        <p:nvSpPr>
          <p:cNvPr id="37" name="AutoShape 37"/>
          <p:cNvSpPr/>
          <p:nvPr/>
        </p:nvSpPr>
        <p:spPr>
          <a:xfrm flipH="1">
            <a:off x="15810514" y="3009804"/>
            <a:ext cx="0" cy="2065951"/>
          </a:xfrm>
          <a:prstGeom prst="line">
            <a:avLst/>
          </a:prstGeom>
          <a:ln w="38100" cap="flat">
            <a:solidFill>
              <a:srgbClr val="FFFFFF"/>
            </a:solidFill>
            <a:prstDash val="solid"/>
            <a:headEnd type="none" w="sm" len="sm"/>
            <a:tailEnd type="arrow" w="med" len="sm"/>
          </a:ln>
        </p:spPr>
      </p:sp>
      <p:sp>
        <p:nvSpPr>
          <p:cNvPr id="38" name="AutoShape 38"/>
          <p:cNvSpPr/>
          <p:nvPr/>
        </p:nvSpPr>
        <p:spPr>
          <a:xfrm flipH="1">
            <a:off x="13978399" y="8540412"/>
            <a:ext cx="1982919" cy="0"/>
          </a:xfrm>
          <a:prstGeom prst="line">
            <a:avLst/>
          </a:prstGeom>
          <a:ln w="38100" cap="flat">
            <a:solidFill>
              <a:srgbClr val="FFFFFF"/>
            </a:solidFill>
            <a:prstDash val="solid"/>
            <a:headEnd type="none" w="sm" len="sm"/>
            <a:tailEnd type="arrow" w="med"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4548584" y="357187"/>
            <a:ext cx="9190831" cy="1200150"/>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Convolutional Encoder</a:t>
            </a:r>
          </a:p>
        </p:txBody>
      </p:sp>
      <p:sp>
        <p:nvSpPr>
          <p:cNvPr id="3" name="TextBox 3"/>
          <p:cNvSpPr txBox="1"/>
          <p:nvPr/>
        </p:nvSpPr>
        <p:spPr>
          <a:xfrm>
            <a:off x="1028700" y="2532076"/>
            <a:ext cx="16230600" cy="6150899"/>
          </a:xfrm>
          <a:prstGeom prst="rect">
            <a:avLst/>
          </a:prstGeom>
        </p:spPr>
        <p:txBody>
          <a:bodyPr lIns="0" tIns="0" rIns="0" bIns="0" rtlCol="0" anchor="t">
            <a:spAutoFit/>
          </a:bodyPr>
          <a:lstStyle/>
          <a:p>
            <a:pPr marL="879607" lvl="1" indent="-439803" algn="just">
              <a:lnSpc>
                <a:spcPts val="4888"/>
              </a:lnSpc>
              <a:buFont typeface="Arial"/>
              <a:buChar char="•"/>
            </a:pPr>
            <a:r>
              <a:rPr lang="en-US" sz="4074">
                <a:solidFill>
                  <a:srgbClr val="FFFFFF"/>
                </a:solidFill>
                <a:latin typeface="Alegreya"/>
              </a:rPr>
              <a:t>A Convolutional Encoder has a bit level encoding technique. they are used in applications that require good performance with low implementation cost.</a:t>
            </a:r>
          </a:p>
          <a:p>
            <a:pPr algn="just">
              <a:lnSpc>
                <a:spcPts val="4888"/>
              </a:lnSpc>
            </a:pPr>
            <a:endParaRPr lang="en-US" sz="4074">
              <a:solidFill>
                <a:srgbClr val="FFFFFF"/>
              </a:solidFill>
              <a:latin typeface="Alegreya"/>
            </a:endParaRPr>
          </a:p>
          <a:p>
            <a:pPr marL="879607" lvl="1" indent="-439803" algn="just">
              <a:lnSpc>
                <a:spcPts val="4888"/>
              </a:lnSpc>
              <a:buFont typeface="Arial"/>
              <a:buChar char="•"/>
            </a:pPr>
            <a:r>
              <a:rPr lang="en-US" sz="4074">
                <a:solidFill>
                  <a:srgbClr val="FFFFFF"/>
                </a:solidFill>
                <a:latin typeface="Alegreya"/>
              </a:rPr>
              <a:t>Using convolutional codes, a continuous sequence of information bits is mapped into continuous sequence of encoder output bits.</a:t>
            </a:r>
          </a:p>
          <a:p>
            <a:pPr algn="just">
              <a:lnSpc>
                <a:spcPts val="4888"/>
              </a:lnSpc>
            </a:pPr>
            <a:endParaRPr lang="en-US" sz="4074">
              <a:solidFill>
                <a:srgbClr val="FFFFFF"/>
              </a:solidFill>
              <a:latin typeface="Alegreya"/>
            </a:endParaRPr>
          </a:p>
          <a:p>
            <a:pPr marL="879607" lvl="1" indent="-439803" algn="just">
              <a:lnSpc>
                <a:spcPts val="4888"/>
              </a:lnSpc>
              <a:buFont typeface="Arial"/>
              <a:buChar char="•"/>
            </a:pPr>
            <a:r>
              <a:rPr lang="en-US" sz="4074">
                <a:solidFill>
                  <a:srgbClr val="FFFFFF"/>
                </a:solidFill>
                <a:latin typeface="Alegreya"/>
              </a:rPr>
              <a:t>The encoded bits not only depends on current inputs but also on past inputs and the storing of past input bits can be done using simple registers.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146753" y="2341671"/>
            <a:ext cx="15994494" cy="4530386"/>
          </a:xfrm>
          <a:prstGeom prst="rect">
            <a:avLst/>
          </a:prstGeom>
        </p:spPr>
        <p:txBody>
          <a:bodyPr lIns="0" tIns="0" rIns="0" bIns="0" rtlCol="0" anchor="t">
            <a:spAutoFit/>
          </a:bodyPr>
          <a:lstStyle/>
          <a:p>
            <a:pPr marL="814989" lvl="1" indent="-407495" algn="just">
              <a:lnSpc>
                <a:spcPts val="4529"/>
              </a:lnSpc>
              <a:buFont typeface="Arial"/>
              <a:buChar char="•"/>
            </a:pPr>
            <a:r>
              <a:rPr lang="en-US" sz="3774">
                <a:solidFill>
                  <a:srgbClr val="FFFFFF"/>
                </a:solidFill>
                <a:latin typeface="Alegreya"/>
              </a:rPr>
              <a:t>Binary Phase Shift Keying (BPSK) is a modulation technique employed in communication systems to transmit information via a communication channel</a:t>
            </a:r>
          </a:p>
          <a:p>
            <a:pPr algn="just">
              <a:lnSpc>
                <a:spcPts val="4529"/>
              </a:lnSpc>
            </a:pPr>
            <a:endParaRPr lang="en-US" sz="3774">
              <a:solidFill>
                <a:srgbClr val="FFFFFF"/>
              </a:solidFill>
              <a:latin typeface="Alegreya"/>
            </a:endParaRPr>
          </a:p>
          <a:p>
            <a:pPr marL="814989" lvl="1" indent="-407495" algn="just">
              <a:lnSpc>
                <a:spcPts val="4529"/>
              </a:lnSpc>
              <a:buFont typeface="Arial"/>
              <a:buChar char="•"/>
            </a:pPr>
            <a:r>
              <a:rPr lang="en-US" sz="3774">
                <a:solidFill>
                  <a:srgbClr val="FFFFFF"/>
                </a:solidFill>
                <a:latin typeface="Alegreya"/>
              </a:rPr>
              <a:t>BPSK simplifies digital communication by encoding binary data into phase shifts of a carrier signal.</a:t>
            </a:r>
          </a:p>
          <a:p>
            <a:pPr algn="just">
              <a:lnSpc>
                <a:spcPts val="4529"/>
              </a:lnSpc>
            </a:pPr>
            <a:endParaRPr lang="en-US" sz="3774">
              <a:solidFill>
                <a:srgbClr val="FFFFFF"/>
              </a:solidFill>
              <a:latin typeface="Alegreya"/>
            </a:endParaRPr>
          </a:p>
          <a:p>
            <a:pPr marL="814989" lvl="1" indent="-407495" algn="just">
              <a:lnSpc>
                <a:spcPts val="4529"/>
              </a:lnSpc>
              <a:buFont typeface="Arial"/>
              <a:buChar char="•"/>
            </a:pPr>
            <a:r>
              <a:rPr lang="en-US" sz="3774">
                <a:solidFill>
                  <a:srgbClr val="FFFFFF"/>
                </a:solidFill>
                <a:latin typeface="Alegreya"/>
              </a:rPr>
              <a:t>Binary data is mapped to symbols.</a:t>
            </a:r>
          </a:p>
        </p:txBody>
      </p:sp>
      <p:sp>
        <p:nvSpPr>
          <p:cNvPr id="3" name="AutoShape 3"/>
          <p:cNvSpPr/>
          <p:nvPr/>
        </p:nvSpPr>
        <p:spPr>
          <a:xfrm flipV="1">
            <a:off x="11958141" y="8218797"/>
            <a:ext cx="4240008" cy="0"/>
          </a:xfrm>
          <a:prstGeom prst="line">
            <a:avLst/>
          </a:prstGeom>
          <a:ln w="38100" cap="flat">
            <a:solidFill>
              <a:srgbClr val="FFFFFF"/>
            </a:solidFill>
            <a:prstDash val="solid"/>
            <a:headEnd type="none" w="sm" len="sm"/>
            <a:tailEnd type="arrow" w="med" len="sm"/>
          </a:ln>
        </p:spPr>
      </p:sp>
      <p:sp>
        <p:nvSpPr>
          <p:cNvPr id="4" name="AutoShape 4"/>
          <p:cNvSpPr/>
          <p:nvPr/>
        </p:nvSpPr>
        <p:spPr>
          <a:xfrm flipV="1">
            <a:off x="14016830" y="6796089"/>
            <a:ext cx="0" cy="2862939"/>
          </a:xfrm>
          <a:prstGeom prst="line">
            <a:avLst/>
          </a:prstGeom>
          <a:ln w="38100" cap="flat">
            <a:solidFill>
              <a:srgbClr val="FFFFFF"/>
            </a:solidFill>
            <a:prstDash val="solid"/>
            <a:headEnd type="none" w="sm" len="sm"/>
            <a:tailEnd type="arrow" w="med" len="sm"/>
          </a:ln>
        </p:spPr>
      </p:sp>
      <p:grpSp>
        <p:nvGrpSpPr>
          <p:cNvPr id="5" name="Group 5"/>
          <p:cNvGrpSpPr/>
          <p:nvPr/>
        </p:nvGrpSpPr>
        <p:grpSpPr>
          <a:xfrm>
            <a:off x="12798635" y="8067210"/>
            <a:ext cx="303173" cy="3031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id="7" name="TextBox 7"/>
            <p:cNvSpPr txBox="1"/>
            <p:nvPr/>
          </p:nvSpPr>
          <p:spPr>
            <a:xfrm>
              <a:off x="76200" y="76200"/>
              <a:ext cx="660400" cy="660400"/>
            </a:xfrm>
            <a:prstGeom prst="rect">
              <a:avLst/>
            </a:prstGeom>
          </p:spPr>
          <p:txBody>
            <a:bodyPr lIns="50800" tIns="50800" rIns="50800" bIns="50800" rtlCol="0" anchor="ctr"/>
            <a:lstStyle/>
            <a:p>
              <a:pPr algn="ctr">
                <a:lnSpc>
                  <a:spcPts val="2966"/>
                </a:lnSpc>
              </a:pPr>
              <a:endParaRPr/>
            </a:p>
          </p:txBody>
        </p:sp>
      </p:grpSp>
      <p:sp>
        <p:nvSpPr>
          <p:cNvPr id="8" name="TextBox 8"/>
          <p:cNvSpPr txBox="1"/>
          <p:nvPr/>
        </p:nvSpPr>
        <p:spPr>
          <a:xfrm>
            <a:off x="4665190" y="357187"/>
            <a:ext cx="8957620" cy="1200150"/>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BPSK Modulator</a:t>
            </a:r>
          </a:p>
        </p:txBody>
      </p:sp>
      <p:grpSp>
        <p:nvGrpSpPr>
          <p:cNvPr id="9" name="Group 9"/>
          <p:cNvGrpSpPr/>
          <p:nvPr/>
        </p:nvGrpSpPr>
        <p:grpSpPr>
          <a:xfrm>
            <a:off x="14931230" y="8067210"/>
            <a:ext cx="303173" cy="30317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2966"/>
                </a:lnSpc>
              </a:pPr>
              <a:endParaRPr/>
            </a:p>
          </p:txBody>
        </p:sp>
      </p:grpSp>
      <p:sp>
        <p:nvSpPr>
          <p:cNvPr id="12" name="TextBox 12"/>
          <p:cNvSpPr txBox="1"/>
          <p:nvPr/>
        </p:nvSpPr>
        <p:spPr>
          <a:xfrm>
            <a:off x="12884432" y="7596085"/>
            <a:ext cx="131578" cy="341136"/>
          </a:xfrm>
          <a:prstGeom prst="rect">
            <a:avLst/>
          </a:prstGeom>
        </p:spPr>
        <p:txBody>
          <a:bodyPr lIns="0" tIns="0" rIns="0" bIns="0" rtlCol="0" anchor="t">
            <a:spAutoFit/>
          </a:bodyPr>
          <a:lstStyle/>
          <a:p>
            <a:pPr algn="ctr">
              <a:lnSpc>
                <a:spcPts val="2719"/>
              </a:lnSpc>
            </a:pPr>
            <a:r>
              <a:rPr lang="en-US" sz="1942">
                <a:solidFill>
                  <a:srgbClr val="FFFFFF"/>
                </a:solidFill>
                <a:latin typeface="Canva Sans"/>
              </a:rPr>
              <a:t>1</a:t>
            </a:r>
          </a:p>
        </p:txBody>
      </p:sp>
      <p:sp>
        <p:nvSpPr>
          <p:cNvPr id="13" name="TextBox 13"/>
          <p:cNvSpPr txBox="1"/>
          <p:nvPr/>
        </p:nvSpPr>
        <p:spPr>
          <a:xfrm>
            <a:off x="14976497" y="7596085"/>
            <a:ext cx="174148" cy="341136"/>
          </a:xfrm>
          <a:prstGeom prst="rect">
            <a:avLst/>
          </a:prstGeom>
        </p:spPr>
        <p:txBody>
          <a:bodyPr lIns="0" tIns="0" rIns="0" bIns="0" rtlCol="0" anchor="t">
            <a:spAutoFit/>
          </a:bodyPr>
          <a:lstStyle/>
          <a:p>
            <a:pPr algn="ctr">
              <a:lnSpc>
                <a:spcPts val="2719"/>
              </a:lnSpc>
            </a:pPr>
            <a:r>
              <a:rPr lang="en-US" sz="1942">
                <a:solidFill>
                  <a:srgbClr val="FFFFFF"/>
                </a:solidFill>
                <a:latin typeface="Canva Sans"/>
              </a:rPr>
              <a:t>0</a:t>
            </a:r>
          </a:p>
        </p:txBody>
      </p:sp>
      <p:sp>
        <p:nvSpPr>
          <p:cNvPr id="14" name="TextBox 14"/>
          <p:cNvSpPr txBox="1"/>
          <p:nvPr/>
        </p:nvSpPr>
        <p:spPr>
          <a:xfrm>
            <a:off x="12837829" y="8456108"/>
            <a:ext cx="224785" cy="341136"/>
          </a:xfrm>
          <a:prstGeom prst="rect">
            <a:avLst/>
          </a:prstGeom>
        </p:spPr>
        <p:txBody>
          <a:bodyPr lIns="0" tIns="0" rIns="0" bIns="0" rtlCol="0" anchor="t">
            <a:spAutoFit/>
          </a:bodyPr>
          <a:lstStyle/>
          <a:p>
            <a:pPr algn="ctr">
              <a:lnSpc>
                <a:spcPts val="2719"/>
              </a:lnSpc>
            </a:pPr>
            <a:r>
              <a:rPr lang="en-US" sz="1942">
                <a:solidFill>
                  <a:srgbClr val="FFFFFF"/>
                </a:solidFill>
                <a:latin typeface="Canva Sans"/>
              </a:rPr>
              <a:t>-1</a:t>
            </a:r>
          </a:p>
        </p:txBody>
      </p:sp>
      <p:sp>
        <p:nvSpPr>
          <p:cNvPr id="15" name="TextBox 15"/>
          <p:cNvSpPr txBox="1"/>
          <p:nvPr/>
        </p:nvSpPr>
        <p:spPr>
          <a:xfrm>
            <a:off x="15017149" y="8456108"/>
            <a:ext cx="131333" cy="341136"/>
          </a:xfrm>
          <a:prstGeom prst="rect">
            <a:avLst/>
          </a:prstGeom>
        </p:spPr>
        <p:txBody>
          <a:bodyPr lIns="0" tIns="0" rIns="0" bIns="0" rtlCol="0" anchor="t">
            <a:spAutoFit/>
          </a:bodyPr>
          <a:lstStyle/>
          <a:p>
            <a:pPr algn="ctr">
              <a:lnSpc>
                <a:spcPts val="2719"/>
              </a:lnSpc>
            </a:pPr>
            <a:r>
              <a:rPr lang="en-US" sz="1942">
                <a:solidFill>
                  <a:srgbClr val="FFFFFF"/>
                </a:solidFill>
                <a:latin typeface="Canva Sans"/>
              </a:rPr>
              <a:t>1</a:t>
            </a:r>
          </a:p>
        </p:txBody>
      </p:sp>
      <p:sp>
        <p:nvSpPr>
          <p:cNvPr id="16" name="TextBox 16"/>
          <p:cNvSpPr txBox="1"/>
          <p:nvPr/>
        </p:nvSpPr>
        <p:spPr>
          <a:xfrm>
            <a:off x="14140228" y="6597362"/>
            <a:ext cx="286446" cy="492238"/>
          </a:xfrm>
          <a:prstGeom prst="rect">
            <a:avLst/>
          </a:prstGeom>
        </p:spPr>
        <p:txBody>
          <a:bodyPr lIns="0" tIns="0" rIns="0" bIns="0" rtlCol="0" anchor="t">
            <a:spAutoFit/>
          </a:bodyPr>
          <a:lstStyle/>
          <a:p>
            <a:pPr algn="ctr">
              <a:lnSpc>
                <a:spcPts val="4031"/>
              </a:lnSpc>
            </a:pPr>
            <a:r>
              <a:rPr lang="en-US" sz="2879">
                <a:solidFill>
                  <a:srgbClr val="FFFFFF"/>
                </a:solidFill>
                <a:latin typeface="Canva Sans"/>
              </a:rPr>
              <a:t>Q</a:t>
            </a:r>
          </a:p>
        </p:txBody>
      </p:sp>
      <p:sp>
        <p:nvSpPr>
          <p:cNvPr id="17" name="TextBox 17"/>
          <p:cNvSpPr txBox="1"/>
          <p:nvPr/>
        </p:nvSpPr>
        <p:spPr>
          <a:xfrm>
            <a:off x="16219405" y="7586560"/>
            <a:ext cx="107142" cy="492238"/>
          </a:xfrm>
          <a:prstGeom prst="rect">
            <a:avLst/>
          </a:prstGeom>
        </p:spPr>
        <p:txBody>
          <a:bodyPr lIns="0" tIns="0" rIns="0" bIns="0" rtlCol="0" anchor="t">
            <a:spAutoFit/>
          </a:bodyPr>
          <a:lstStyle/>
          <a:p>
            <a:pPr algn="ctr">
              <a:lnSpc>
                <a:spcPts val="4031"/>
              </a:lnSpc>
            </a:pPr>
            <a:r>
              <a:rPr lang="en-US" sz="2879">
                <a:solidFill>
                  <a:srgbClr val="FFFFFF"/>
                </a:solidFill>
                <a:latin typeface="Canva Sans"/>
              </a:rPr>
              <a:t>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a:hlinkClick r:id="rId2" tooltip="https://materials.typepad.com/.a/6a00d8341ed53e53ef0263ec1bee0e200c-600wi"/>
          </p:cNvPr>
          <p:cNvSpPr/>
          <p:nvPr/>
        </p:nvSpPr>
        <p:spPr>
          <a:xfrm>
            <a:off x="11516212" y="2262384"/>
            <a:ext cx="5743088" cy="5762231"/>
          </a:xfrm>
          <a:custGeom>
            <a:avLst/>
            <a:gdLst/>
            <a:ahLst/>
            <a:cxnLst/>
            <a:rect l="l" t="t" r="r" b="b"/>
            <a:pathLst>
              <a:path w="5743088" h="5762231">
                <a:moveTo>
                  <a:pt x="0" y="0"/>
                </a:moveTo>
                <a:lnTo>
                  <a:pt x="5743088" y="0"/>
                </a:lnTo>
                <a:lnTo>
                  <a:pt x="5743088" y="5762232"/>
                </a:lnTo>
                <a:lnTo>
                  <a:pt x="0" y="5762232"/>
                </a:lnTo>
                <a:lnTo>
                  <a:pt x="0" y="0"/>
                </a:lnTo>
                <a:close/>
              </a:path>
            </a:pathLst>
          </a:custGeom>
          <a:blipFill>
            <a:blip r:embed="rId3"/>
            <a:stretch>
              <a:fillRect/>
            </a:stretch>
          </a:blipFill>
        </p:spPr>
      </p:sp>
      <p:sp>
        <p:nvSpPr>
          <p:cNvPr id="3" name="TextBox 3"/>
          <p:cNvSpPr txBox="1"/>
          <p:nvPr/>
        </p:nvSpPr>
        <p:spPr>
          <a:xfrm>
            <a:off x="3949161" y="341023"/>
            <a:ext cx="9931296" cy="1200150"/>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AWGN Channel</a:t>
            </a:r>
          </a:p>
        </p:txBody>
      </p:sp>
      <p:sp>
        <p:nvSpPr>
          <p:cNvPr id="4" name="TextBox 4"/>
          <p:cNvSpPr txBox="1"/>
          <p:nvPr/>
        </p:nvSpPr>
        <p:spPr>
          <a:xfrm>
            <a:off x="614130" y="3043238"/>
            <a:ext cx="10547672" cy="4200525"/>
          </a:xfrm>
          <a:prstGeom prst="rect">
            <a:avLst/>
          </a:prstGeom>
        </p:spPr>
        <p:txBody>
          <a:bodyPr lIns="0" tIns="0" rIns="0" bIns="0" rtlCol="0" anchor="t">
            <a:spAutoFit/>
          </a:bodyPr>
          <a:lstStyle/>
          <a:p>
            <a:pPr marL="863599" lvl="1" indent="-431800">
              <a:lnSpc>
                <a:spcPts val="4799"/>
              </a:lnSpc>
              <a:buFont typeface="Arial"/>
              <a:buChar char="•"/>
            </a:pPr>
            <a:r>
              <a:rPr lang="en-US" sz="3999">
                <a:solidFill>
                  <a:srgbClr val="FFFFFF"/>
                </a:solidFill>
                <a:latin typeface="Alegreya"/>
              </a:rPr>
              <a:t>Additive White Gaussian Noise (AWGN) poses a significant challenge to reliable communication.</a:t>
            </a:r>
          </a:p>
          <a:p>
            <a:pPr>
              <a:lnSpc>
                <a:spcPts val="4799"/>
              </a:lnSpc>
            </a:pPr>
            <a:endParaRPr lang="en-US" sz="3999">
              <a:solidFill>
                <a:srgbClr val="FFFFFF"/>
              </a:solidFill>
              <a:latin typeface="Alegreya"/>
            </a:endParaRPr>
          </a:p>
          <a:p>
            <a:pPr marL="863599" lvl="1" indent="-431800">
              <a:lnSpc>
                <a:spcPts val="4799"/>
              </a:lnSpc>
              <a:buFont typeface="Arial"/>
              <a:buChar char="•"/>
            </a:pPr>
            <a:r>
              <a:rPr lang="en-US" sz="3999">
                <a:solidFill>
                  <a:srgbClr val="FFFFFF"/>
                </a:solidFill>
                <a:latin typeface="Alegreya"/>
              </a:rPr>
              <a:t>When a convolutional-coded signal is transmitted over a channel affected by AWGN, the noise distorts the signal.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3936057" y="357187"/>
            <a:ext cx="10473037" cy="1200150"/>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BPSK  Demodulator</a:t>
            </a:r>
          </a:p>
        </p:txBody>
      </p:sp>
      <p:sp>
        <p:nvSpPr>
          <p:cNvPr id="3" name="TextBox 3"/>
          <p:cNvSpPr txBox="1"/>
          <p:nvPr/>
        </p:nvSpPr>
        <p:spPr>
          <a:xfrm>
            <a:off x="764989" y="1905000"/>
            <a:ext cx="16815172" cy="8229600"/>
          </a:xfrm>
          <a:prstGeom prst="rect">
            <a:avLst/>
          </a:prstGeom>
        </p:spPr>
        <p:txBody>
          <a:bodyPr lIns="0" tIns="0" rIns="0" bIns="0" rtlCol="0" anchor="t">
            <a:spAutoFit/>
          </a:bodyPr>
          <a:lstStyle/>
          <a:p>
            <a:pPr marL="734059" lvl="1" indent="-367030">
              <a:lnSpc>
                <a:spcPts val="4079"/>
              </a:lnSpc>
              <a:buFont typeface="Arial"/>
              <a:buChar char="•"/>
            </a:pPr>
            <a:r>
              <a:rPr lang="en-US" sz="3399">
                <a:solidFill>
                  <a:srgbClr val="FFFFFF"/>
                </a:solidFill>
                <a:latin typeface="Alegreya"/>
              </a:rPr>
              <a:t>At the receiver, the received signal undergoes demodulation to recover the original binary data. This process typically involves:</a:t>
            </a:r>
          </a:p>
          <a:p>
            <a:pPr>
              <a:lnSpc>
                <a:spcPts val="4079"/>
              </a:lnSpc>
            </a:pPr>
            <a:endParaRPr lang="en-US" sz="3399">
              <a:solidFill>
                <a:srgbClr val="FFFFFF"/>
              </a:solidFill>
              <a:latin typeface="Alegreya"/>
            </a:endParaRPr>
          </a:p>
          <a:p>
            <a:pPr marL="734059" lvl="1" indent="-367030">
              <a:lnSpc>
                <a:spcPts val="4079"/>
              </a:lnSpc>
              <a:buFont typeface="Arial"/>
              <a:buChar char="•"/>
            </a:pPr>
            <a:r>
              <a:rPr lang="en-US" sz="3399">
                <a:solidFill>
                  <a:srgbClr val="FFFFFF"/>
                </a:solidFill>
                <a:latin typeface="Alegreya"/>
              </a:rPr>
              <a:t>Coherent Detection: Multiplying the received signal with a local oscillator at the carrier frequency to extract the phase information.</a:t>
            </a:r>
          </a:p>
          <a:p>
            <a:pPr>
              <a:lnSpc>
                <a:spcPts val="4079"/>
              </a:lnSpc>
            </a:pPr>
            <a:endParaRPr lang="en-US" sz="3399">
              <a:solidFill>
                <a:srgbClr val="FFFFFF"/>
              </a:solidFill>
              <a:latin typeface="Alegreya"/>
            </a:endParaRPr>
          </a:p>
          <a:p>
            <a:pPr marL="734059" lvl="1" indent="-367030">
              <a:lnSpc>
                <a:spcPts val="4079"/>
              </a:lnSpc>
              <a:buFont typeface="Arial"/>
              <a:buChar char="•"/>
            </a:pPr>
            <a:r>
              <a:rPr lang="en-US" sz="3399">
                <a:solidFill>
                  <a:srgbClr val="FFFFFF"/>
                </a:solidFill>
                <a:latin typeface="Alegreya"/>
              </a:rPr>
              <a:t>Decision Making: Comparing the phase of the received signal with a threshold value to determine the transmitted symbol. If the phase is closer to one phase state, it's interpreted as '0'; if it's closer to the other phase state, it's interpreted as '1'.</a:t>
            </a:r>
          </a:p>
          <a:p>
            <a:pPr>
              <a:lnSpc>
                <a:spcPts val="4079"/>
              </a:lnSpc>
            </a:pPr>
            <a:endParaRPr lang="en-US" sz="3399">
              <a:solidFill>
                <a:srgbClr val="FFFFFF"/>
              </a:solidFill>
              <a:latin typeface="Alegreya"/>
            </a:endParaRPr>
          </a:p>
          <a:p>
            <a:pPr>
              <a:lnSpc>
                <a:spcPts val="4079"/>
              </a:lnSpc>
            </a:pPr>
            <a:r>
              <a:rPr lang="en-US" sz="3399">
                <a:solidFill>
                  <a:srgbClr val="FFFFFF"/>
                </a:solidFill>
                <a:latin typeface="Alegreya"/>
              </a:rPr>
              <a:t>       </a:t>
            </a:r>
            <a:r>
              <a:rPr lang="en-US" sz="3399">
                <a:solidFill>
                  <a:srgbClr val="10B5BF"/>
                </a:solidFill>
                <a:latin typeface="Alegreya"/>
              </a:rPr>
              <a:t>For soft decision decoding,</a:t>
            </a:r>
          </a:p>
          <a:p>
            <a:pPr marL="734059" lvl="1" indent="-367030">
              <a:lnSpc>
                <a:spcPts val="4079"/>
              </a:lnSpc>
              <a:buFont typeface="Arial"/>
              <a:buChar char="•"/>
            </a:pPr>
            <a:r>
              <a:rPr lang="en-US" sz="3399">
                <a:solidFill>
                  <a:srgbClr val="FFFFFF"/>
                </a:solidFill>
                <a:latin typeface="Alegreya"/>
              </a:rPr>
              <a:t>If the convolutional code produces p parity bits, and the p corresponding analog samples are v = v1, v2,...,vp.</a:t>
            </a:r>
          </a:p>
          <a:p>
            <a:pPr>
              <a:lnSpc>
                <a:spcPts val="4079"/>
              </a:lnSpc>
            </a:pPr>
            <a:endParaRPr lang="en-US" sz="3399">
              <a:solidFill>
                <a:srgbClr val="FFFFFF"/>
              </a:solidFill>
              <a:latin typeface="Alegreya"/>
            </a:endParaRPr>
          </a:p>
          <a:p>
            <a:pPr marL="734059" lvl="1" indent="-367030">
              <a:lnSpc>
                <a:spcPts val="4079"/>
              </a:lnSpc>
              <a:buFont typeface="Arial"/>
              <a:buChar char="•"/>
            </a:pPr>
            <a:r>
              <a:rPr lang="en-US" sz="3399">
                <a:solidFill>
                  <a:srgbClr val="FFFFFF"/>
                </a:solidFill>
                <a:latin typeface="Alegreya"/>
              </a:rPr>
              <a:t>These values are analog in nature as we do not perform demodulation of the received signal we directly pass it to the decoder.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7150442" y="2753938"/>
            <a:ext cx="11156608" cy="4779123"/>
          </a:xfrm>
          <a:custGeom>
            <a:avLst/>
            <a:gdLst/>
            <a:ahLst/>
            <a:cxnLst/>
            <a:rect l="l" t="t" r="r" b="b"/>
            <a:pathLst>
              <a:path w="11156608" h="4779123">
                <a:moveTo>
                  <a:pt x="0" y="0"/>
                </a:moveTo>
                <a:lnTo>
                  <a:pt x="11156608" y="0"/>
                </a:lnTo>
                <a:lnTo>
                  <a:pt x="11156608" y="4779124"/>
                </a:lnTo>
                <a:lnTo>
                  <a:pt x="0" y="4779124"/>
                </a:lnTo>
                <a:lnTo>
                  <a:pt x="0" y="0"/>
                </a:lnTo>
                <a:close/>
              </a:path>
            </a:pathLst>
          </a:custGeom>
          <a:blipFill>
            <a:blip r:embed="rId2"/>
            <a:stretch>
              <a:fillRect t="-537" b="-3551"/>
            </a:stretch>
          </a:blipFill>
        </p:spPr>
      </p:sp>
      <p:sp>
        <p:nvSpPr>
          <p:cNvPr id="3" name="TextBox 3"/>
          <p:cNvSpPr txBox="1"/>
          <p:nvPr/>
        </p:nvSpPr>
        <p:spPr>
          <a:xfrm>
            <a:off x="553948" y="2057400"/>
            <a:ext cx="5950985" cy="7600904"/>
          </a:xfrm>
          <a:prstGeom prst="rect">
            <a:avLst/>
          </a:prstGeom>
        </p:spPr>
        <p:txBody>
          <a:bodyPr lIns="0" tIns="0" rIns="0" bIns="0" rtlCol="0" anchor="t">
            <a:spAutoFit/>
          </a:bodyPr>
          <a:lstStyle/>
          <a:p>
            <a:pPr marL="781347" lvl="1" indent="-390674">
              <a:lnSpc>
                <a:spcPts val="4342"/>
              </a:lnSpc>
              <a:buFont typeface="Arial"/>
              <a:buChar char="•"/>
            </a:pPr>
            <a:r>
              <a:rPr lang="en-US" sz="3619">
                <a:solidFill>
                  <a:srgbClr val="FFFFFF"/>
                </a:solidFill>
                <a:latin typeface="Alegreya"/>
              </a:rPr>
              <a:t>Convolutional codes are often represented graphically using a trellis diagram. Each node in the trellis represents a possible state of the encoder, and the edges between nodes represent possible state transitions corresponding to transmitted bits. The trellis diagram provides a systematic way to visualize the possible paths taken by the encoder.</a:t>
            </a:r>
          </a:p>
        </p:txBody>
      </p:sp>
      <p:sp>
        <p:nvSpPr>
          <p:cNvPr id="4" name="TextBox 4"/>
          <p:cNvSpPr txBox="1"/>
          <p:nvPr/>
        </p:nvSpPr>
        <p:spPr>
          <a:xfrm>
            <a:off x="4621957" y="357187"/>
            <a:ext cx="9044087" cy="1200150"/>
          </a:xfrm>
          <a:prstGeom prst="rect">
            <a:avLst/>
          </a:prstGeom>
        </p:spPr>
        <p:txBody>
          <a:bodyPr lIns="0" tIns="0" rIns="0" bIns="0" rtlCol="0" anchor="t">
            <a:spAutoFit/>
          </a:bodyPr>
          <a:lstStyle/>
          <a:p>
            <a:pPr algn="ctr">
              <a:lnSpc>
                <a:spcPts val="8399"/>
              </a:lnSpc>
              <a:spcBef>
                <a:spcPct val="0"/>
              </a:spcBef>
            </a:pPr>
            <a:r>
              <a:rPr lang="en-US" sz="6999">
                <a:solidFill>
                  <a:srgbClr val="10B5BF"/>
                </a:solidFill>
                <a:latin typeface="Alegreya Sans SC Bold"/>
              </a:rPr>
              <a:t>Trellis Representation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3748</Words>
  <Application>Microsoft Office PowerPoint</Application>
  <PresentationFormat>Custom</PresentationFormat>
  <Paragraphs>442</Paragraphs>
  <Slides>36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Poppins Medium Bold</vt:lpstr>
      <vt:lpstr>Poppins Medium</vt:lpstr>
      <vt:lpstr>Alegreya</vt:lpstr>
      <vt:lpstr>Canva Sans</vt:lpstr>
      <vt:lpstr>Alegreya Sans SC Bold</vt:lpstr>
      <vt:lpstr>Canva Sans Bold</vt:lpstr>
      <vt:lpstr>Arial</vt:lpstr>
      <vt:lpstr>Alegreya SC Bold</vt:lpstr>
      <vt:lpstr>Alegreya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CT-216 PROJECT</dc:title>
  <cp:lastModifiedBy>rishi godhasara</cp:lastModifiedBy>
  <cp:revision>3</cp:revision>
  <dcterms:created xsi:type="dcterms:W3CDTF">2006-08-16T00:00:00Z</dcterms:created>
  <dcterms:modified xsi:type="dcterms:W3CDTF">2024-04-17T15:12:06Z</dcterms:modified>
  <dc:identifier>DAGCUDIJW5k</dc:identifier>
</cp:coreProperties>
</file>